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7"/>
  </p:notesMasterIdLst>
  <p:sldIdLst>
    <p:sldId id="256" r:id="rId5"/>
    <p:sldId id="356" r:id="rId6"/>
    <p:sldId id="345" r:id="rId7"/>
    <p:sldId id="346" r:id="rId8"/>
    <p:sldId id="360" r:id="rId9"/>
    <p:sldId id="361" r:id="rId10"/>
    <p:sldId id="348" r:id="rId11"/>
    <p:sldId id="341" r:id="rId12"/>
    <p:sldId id="347" r:id="rId13"/>
    <p:sldId id="342" r:id="rId14"/>
    <p:sldId id="349" r:id="rId15"/>
    <p:sldId id="350" r:id="rId16"/>
    <p:sldId id="358" r:id="rId17"/>
    <p:sldId id="351" r:id="rId18"/>
    <p:sldId id="353" r:id="rId19"/>
    <p:sldId id="354" r:id="rId20"/>
    <p:sldId id="340" r:id="rId21"/>
    <p:sldId id="355" r:id="rId22"/>
    <p:sldId id="343" r:id="rId23"/>
    <p:sldId id="359" r:id="rId24"/>
    <p:sldId id="362" r:id="rId25"/>
    <p:sldId id="363" r:id="rId26"/>
    <p:sldId id="365" r:id="rId27"/>
    <p:sldId id="366" r:id="rId28"/>
    <p:sldId id="367" r:id="rId29"/>
    <p:sldId id="368" r:id="rId30"/>
    <p:sldId id="369" r:id="rId31"/>
    <p:sldId id="370" r:id="rId32"/>
    <p:sldId id="371" r:id="rId33"/>
    <p:sldId id="372" r:id="rId34"/>
    <p:sldId id="373" r:id="rId35"/>
    <p:sldId id="374"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53"/>
    <a:srgbClr val="F39200"/>
    <a:srgbClr val="FF4E1B"/>
    <a:srgbClr val="575651"/>
    <a:srgbClr val="FF5623"/>
    <a:srgbClr val="9D9D9C"/>
    <a:srgbClr val="E94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C3DA0-DF83-408A-8AF5-4753088A62B5}" v="4" dt="2023-02-06T07:42:07.41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E2756-8179-9A4D-A0EF-C89D24B010C2}" type="datetimeFigureOut">
              <a:rPr lang="nl-NL" smtClean="0"/>
              <a:t>6-2-2023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430D2-8E99-504D-AAA9-6F4470012C1E}" type="slidenum">
              <a:rPr lang="nl-NL" smtClean="0"/>
              <a:t>‹nr.›</a:t>
            </a:fld>
            <a:endParaRPr lang="nl-NL"/>
          </a:p>
        </p:txBody>
      </p:sp>
    </p:spTree>
    <p:extLst>
      <p:ext uri="{BB962C8B-B14F-4D97-AF65-F5344CB8AC3E}">
        <p14:creationId xmlns:p14="http://schemas.microsoft.com/office/powerpoint/2010/main" val="36299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a:t>
            </a:fld>
            <a:endParaRPr lang="nl-NL"/>
          </a:p>
        </p:txBody>
      </p:sp>
    </p:spTree>
    <p:extLst>
      <p:ext uri="{BB962C8B-B14F-4D97-AF65-F5344CB8AC3E}">
        <p14:creationId xmlns:p14="http://schemas.microsoft.com/office/powerpoint/2010/main" val="174992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10</a:t>
            </a:fld>
            <a:endParaRPr lang="nl-NL"/>
          </a:p>
        </p:txBody>
      </p:sp>
    </p:spTree>
    <p:extLst>
      <p:ext uri="{BB962C8B-B14F-4D97-AF65-F5344CB8AC3E}">
        <p14:creationId xmlns:p14="http://schemas.microsoft.com/office/powerpoint/2010/main" val="319570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11</a:t>
            </a:fld>
            <a:endParaRPr lang="nl-NL"/>
          </a:p>
        </p:txBody>
      </p:sp>
    </p:spTree>
    <p:extLst>
      <p:ext uri="{BB962C8B-B14F-4D97-AF65-F5344CB8AC3E}">
        <p14:creationId xmlns:p14="http://schemas.microsoft.com/office/powerpoint/2010/main" val="167865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12</a:t>
            </a:fld>
            <a:endParaRPr lang="nl-NL"/>
          </a:p>
        </p:txBody>
      </p:sp>
    </p:spTree>
    <p:extLst>
      <p:ext uri="{BB962C8B-B14F-4D97-AF65-F5344CB8AC3E}">
        <p14:creationId xmlns:p14="http://schemas.microsoft.com/office/powerpoint/2010/main" val="95159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13</a:t>
            </a:fld>
            <a:endParaRPr lang="nl-NL"/>
          </a:p>
        </p:txBody>
      </p:sp>
    </p:spTree>
    <p:extLst>
      <p:ext uri="{BB962C8B-B14F-4D97-AF65-F5344CB8AC3E}">
        <p14:creationId xmlns:p14="http://schemas.microsoft.com/office/powerpoint/2010/main" val="377296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14</a:t>
            </a:fld>
            <a:endParaRPr lang="nl-NL"/>
          </a:p>
        </p:txBody>
      </p:sp>
    </p:spTree>
    <p:extLst>
      <p:ext uri="{BB962C8B-B14F-4D97-AF65-F5344CB8AC3E}">
        <p14:creationId xmlns:p14="http://schemas.microsoft.com/office/powerpoint/2010/main" val="226876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15</a:t>
            </a:fld>
            <a:endParaRPr lang="nl-NL"/>
          </a:p>
        </p:txBody>
      </p:sp>
    </p:spTree>
    <p:extLst>
      <p:ext uri="{BB962C8B-B14F-4D97-AF65-F5344CB8AC3E}">
        <p14:creationId xmlns:p14="http://schemas.microsoft.com/office/powerpoint/2010/main" val="377050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16</a:t>
            </a:fld>
            <a:endParaRPr lang="nl-NL"/>
          </a:p>
        </p:txBody>
      </p:sp>
    </p:spTree>
    <p:extLst>
      <p:ext uri="{BB962C8B-B14F-4D97-AF65-F5344CB8AC3E}">
        <p14:creationId xmlns:p14="http://schemas.microsoft.com/office/powerpoint/2010/main" val="221522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17</a:t>
            </a:fld>
            <a:endParaRPr lang="nl-NL"/>
          </a:p>
        </p:txBody>
      </p:sp>
    </p:spTree>
    <p:extLst>
      <p:ext uri="{BB962C8B-B14F-4D97-AF65-F5344CB8AC3E}">
        <p14:creationId xmlns:p14="http://schemas.microsoft.com/office/powerpoint/2010/main" val="370036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18</a:t>
            </a:fld>
            <a:endParaRPr lang="nl-NL"/>
          </a:p>
        </p:txBody>
      </p:sp>
    </p:spTree>
    <p:extLst>
      <p:ext uri="{BB962C8B-B14F-4D97-AF65-F5344CB8AC3E}">
        <p14:creationId xmlns:p14="http://schemas.microsoft.com/office/powerpoint/2010/main" val="350971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19</a:t>
            </a:fld>
            <a:endParaRPr lang="nl-NL"/>
          </a:p>
        </p:txBody>
      </p:sp>
    </p:spTree>
    <p:extLst>
      <p:ext uri="{BB962C8B-B14F-4D97-AF65-F5344CB8AC3E}">
        <p14:creationId xmlns:p14="http://schemas.microsoft.com/office/powerpoint/2010/main" val="191928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a:t>
            </a:fld>
            <a:endParaRPr lang="nl-NL"/>
          </a:p>
        </p:txBody>
      </p:sp>
    </p:spTree>
    <p:extLst>
      <p:ext uri="{BB962C8B-B14F-4D97-AF65-F5344CB8AC3E}">
        <p14:creationId xmlns:p14="http://schemas.microsoft.com/office/powerpoint/2010/main" val="42427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20</a:t>
            </a:fld>
            <a:endParaRPr lang="nl-NL"/>
          </a:p>
        </p:txBody>
      </p:sp>
    </p:spTree>
    <p:extLst>
      <p:ext uri="{BB962C8B-B14F-4D97-AF65-F5344CB8AC3E}">
        <p14:creationId xmlns:p14="http://schemas.microsoft.com/office/powerpoint/2010/main" val="233433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21</a:t>
            </a:fld>
            <a:endParaRPr lang="nl-NL"/>
          </a:p>
        </p:txBody>
      </p:sp>
    </p:spTree>
    <p:extLst>
      <p:ext uri="{BB962C8B-B14F-4D97-AF65-F5344CB8AC3E}">
        <p14:creationId xmlns:p14="http://schemas.microsoft.com/office/powerpoint/2010/main" val="1704605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22</a:t>
            </a:fld>
            <a:endParaRPr lang="nl-NL"/>
          </a:p>
        </p:txBody>
      </p:sp>
    </p:spTree>
    <p:extLst>
      <p:ext uri="{BB962C8B-B14F-4D97-AF65-F5344CB8AC3E}">
        <p14:creationId xmlns:p14="http://schemas.microsoft.com/office/powerpoint/2010/main" val="406386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23</a:t>
            </a:fld>
            <a:endParaRPr lang="nl-NL"/>
          </a:p>
        </p:txBody>
      </p:sp>
    </p:spTree>
    <p:extLst>
      <p:ext uri="{BB962C8B-B14F-4D97-AF65-F5344CB8AC3E}">
        <p14:creationId xmlns:p14="http://schemas.microsoft.com/office/powerpoint/2010/main" val="2423982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24</a:t>
            </a:fld>
            <a:endParaRPr lang="nl-NL"/>
          </a:p>
        </p:txBody>
      </p:sp>
    </p:spTree>
    <p:extLst>
      <p:ext uri="{BB962C8B-B14F-4D97-AF65-F5344CB8AC3E}">
        <p14:creationId xmlns:p14="http://schemas.microsoft.com/office/powerpoint/2010/main" val="829490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25</a:t>
            </a:fld>
            <a:endParaRPr lang="nl-NL"/>
          </a:p>
        </p:txBody>
      </p:sp>
    </p:spTree>
    <p:extLst>
      <p:ext uri="{BB962C8B-B14F-4D97-AF65-F5344CB8AC3E}">
        <p14:creationId xmlns:p14="http://schemas.microsoft.com/office/powerpoint/2010/main" val="214170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26</a:t>
            </a:fld>
            <a:endParaRPr lang="nl-NL"/>
          </a:p>
        </p:txBody>
      </p:sp>
    </p:spTree>
    <p:extLst>
      <p:ext uri="{BB962C8B-B14F-4D97-AF65-F5344CB8AC3E}">
        <p14:creationId xmlns:p14="http://schemas.microsoft.com/office/powerpoint/2010/main" val="3590821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27</a:t>
            </a:fld>
            <a:endParaRPr lang="nl-NL"/>
          </a:p>
        </p:txBody>
      </p:sp>
    </p:spTree>
    <p:extLst>
      <p:ext uri="{BB962C8B-B14F-4D97-AF65-F5344CB8AC3E}">
        <p14:creationId xmlns:p14="http://schemas.microsoft.com/office/powerpoint/2010/main" val="334449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28</a:t>
            </a:fld>
            <a:endParaRPr lang="nl-NL"/>
          </a:p>
        </p:txBody>
      </p:sp>
    </p:spTree>
    <p:extLst>
      <p:ext uri="{BB962C8B-B14F-4D97-AF65-F5344CB8AC3E}">
        <p14:creationId xmlns:p14="http://schemas.microsoft.com/office/powerpoint/2010/main" val="255641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29</a:t>
            </a:fld>
            <a:endParaRPr lang="nl-NL"/>
          </a:p>
        </p:txBody>
      </p:sp>
    </p:spTree>
    <p:extLst>
      <p:ext uri="{BB962C8B-B14F-4D97-AF65-F5344CB8AC3E}">
        <p14:creationId xmlns:p14="http://schemas.microsoft.com/office/powerpoint/2010/main" val="300523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3</a:t>
            </a:fld>
            <a:endParaRPr lang="nl-NL"/>
          </a:p>
        </p:txBody>
      </p:sp>
    </p:spTree>
    <p:extLst>
      <p:ext uri="{BB962C8B-B14F-4D97-AF65-F5344CB8AC3E}">
        <p14:creationId xmlns:p14="http://schemas.microsoft.com/office/powerpoint/2010/main" val="4190012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30</a:t>
            </a:fld>
            <a:endParaRPr lang="nl-NL"/>
          </a:p>
        </p:txBody>
      </p:sp>
    </p:spTree>
    <p:extLst>
      <p:ext uri="{BB962C8B-B14F-4D97-AF65-F5344CB8AC3E}">
        <p14:creationId xmlns:p14="http://schemas.microsoft.com/office/powerpoint/2010/main" val="1892159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31</a:t>
            </a:fld>
            <a:endParaRPr lang="nl-NL"/>
          </a:p>
        </p:txBody>
      </p:sp>
    </p:spTree>
    <p:extLst>
      <p:ext uri="{BB962C8B-B14F-4D97-AF65-F5344CB8AC3E}">
        <p14:creationId xmlns:p14="http://schemas.microsoft.com/office/powerpoint/2010/main" val="2799452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32</a:t>
            </a:fld>
            <a:endParaRPr lang="nl-NL"/>
          </a:p>
        </p:txBody>
      </p:sp>
    </p:spTree>
    <p:extLst>
      <p:ext uri="{BB962C8B-B14F-4D97-AF65-F5344CB8AC3E}">
        <p14:creationId xmlns:p14="http://schemas.microsoft.com/office/powerpoint/2010/main" val="206549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4</a:t>
            </a:fld>
            <a:endParaRPr lang="nl-NL"/>
          </a:p>
        </p:txBody>
      </p:sp>
    </p:spTree>
    <p:extLst>
      <p:ext uri="{BB962C8B-B14F-4D97-AF65-F5344CB8AC3E}">
        <p14:creationId xmlns:p14="http://schemas.microsoft.com/office/powerpoint/2010/main" val="112695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5</a:t>
            </a:fld>
            <a:endParaRPr lang="nl-NL"/>
          </a:p>
        </p:txBody>
      </p:sp>
    </p:spTree>
    <p:extLst>
      <p:ext uri="{BB962C8B-B14F-4D97-AF65-F5344CB8AC3E}">
        <p14:creationId xmlns:p14="http://schemas.microsoft.com/office/powerpoint/2010/main" val="312642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6</a:t>
            </a:fld>
            <a:endParaRPr lang="nl-NL"/>
          </a:p>
        </p:txBody>
      </p:sp>
    </p:spTree>
    <p:extLst>
      <p:ext uri="{BB962C8B-B14F-4D97-AF65-F5344CB8AC3E}">
        <p14:creationId xmlns:p14="http://schemas.microsoft.com/office/powerpoint/2010/main" val="315367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7</a:t>
            </a:fld>
            <a:endParaRPr lang="nl-NL"/>
          </a:p>
        </p:txBody>
      </p:sp>
    </p:spTree>
    <p:extLst>
      <p:ext uri="{BB962C8B-B14F-4D97-AF65-F5344CB8AC3E}">
        <p14:creationId xmlns:p14="http://schemas.microsoft.com/office/powerpoint/2010/main" val="357181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8</a:t>
            </a:fld>
            <a:endParaRPr lang="nl-NL"/>
          </a:p>
        </p:txBody>
      </p:sp>
    </p:spTree>
    <p:extLst>
      <p:ext uri="{BB962C8B-B14F-4D97-AF65-F5344CB8AC3E}">
        <p14:creationId xmlns:p14="http://schemas.microsoft.com/office/powerpoint/2010/main" val="414578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8430D2-8E99-504D-AAA9-6F4470012C1E}" type="slidenum">
              <a:rPr lang="nl-NL" smtClean="0"/>
              <a:t>9</a:t>
            </a:fld>
            <a:endParaRPr lang="nl-NL"/>
          </a:p>
        </p:txBody>
      </p:sp>
    </p:spTree>
    <p:extLst>
      <p:ext uri="{BB962C8B-B14F-4D97-AF65-F5344CB8AC3E}">
        <p14:creationId xmlns:p14="http://schemas.microsoft.com/office/powerpoint/2010/main" val="39921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01077-6E3D-A15F-B701-B11147FD16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F6AC6E4-3D77-746F-D35A-CF5BBDDFE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C6A1CC-C782-3D23-AE3A-CDF140EAF69C}"/>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5" name="Tijdelijke aanduiding voor voettekst 4">
            <a:extLst>
              <a:ext uri="{FF2B5EF4-FFF2-40B4-BE49-F238E27FC236}">
                <a16:creationId xmlns:a16="http://schemas.microsoft.com/office/drawing/2014/main" id="{32AF5060-393D-D2AB-8EC8-F155777588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8ECE3A-F8E8-44B7-2184-321952FDC433}"/>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355162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D817C-1762-56D7-BFAB-4A9D7152ECC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63B07E2-E108-E60C-D4FA-EF80AE69A67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FB76BE-968F-9CC1-A0F2-16558B231B3D}"/>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5" name="Tijdelijke aanduiding voor voettekst 4">
            <a:extLst>
              <a:ext uri="{FF2B5EF4-FFF2-40B4-BE49-F238E27FC236}">
                <a16:creationId xmlns:a16="http://schemas.microsoft.com/office/drawing/2014/main" id="{21941200-A337-9CE0-9D4C-8367BAE382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A5E55B-8131-7520-170D-4B7A030838BB}"/>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364074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3625E03-D391-FE7F-140B-C8E26EC60F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C6C53A3-E333-AE49-4BEF-3F6863729FF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5C71CE-30F9-0CED-DF72-731AFED37941}"/>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5" name="Tijdelijke aanduiding voor voettekst 4">
            <a:extLst>
              <a:ext uri="{FF2B5EF4-FFF2-40B4-BE49-F238E27FC236}">
                <a16:creationId xmlns:a16="http://schemas.microsoft.com/office/drawing/2014/main" id="{81DC81D7-0812-7991-76EA-475FC55B03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19F6A6-D3E9-4DBD-3B42-CCEDD8D44E17}"/>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10077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B2950-AB49-A09E-8411-9E479780A8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A651947-F278-B868-6848-492AEB15FF4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BA725C-468D-A1C6-64A4-685418C54FF6}"/>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5" name="Tijdelijke aanduiding voor voettekst 4">
            <a:extLst>
              <a:ext uri="{FF2B5EF4-FFF2-40B4-BE49-F238E27FC236}">
                <a16:creationId xmlns:a16="http://schemas.microsoft.com/office/drawing/2014/main" id="{FF8400FC-72E7-CE7C-9CF4-EF69410FC0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B74CCA-6291-77FB-73C1-45C778E83A00}"/>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158993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EC4C7-CE3D-A420-A2A6-EDF16A9A952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A55C0F4-24AB-F254-A111-3BCEC833E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DA9DC94-958D-7ECE-76DB-CF05E408BABF}"/>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5" name="Tijdelijke aanduiding voor voettekst 4">
            <a:extLst>
              <a:ext uri="{FF2B5EF4-FFF2-40B4-BE49-F238E27FC236}">
                <a16:creationId xmlns:a16="http://schemas.microsoft.com/office/drawing/2014/main" id="{8EBD4969-8B35-0ED7-569A-D3DDA628BC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F1802E-4C5B-497E-127D-DEDDCD9B2230}"/>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101415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0D268-C375-6756-2FF7-884ED96DB9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D40C29-CD7B-0A59-3BF4-C71CB23DF64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676A621-F7EE-F015-3E9F-6A825AF663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9F67F93-BAFC-C694-13DA-14DEE707804B}"/>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6" name="Tijdelijke aanduiding voor voettekst 5">
            <a:extLst>
              <a:ext uri="{FF2B5EF4-FFF2-40B4-BE49-F238E27FC236}">
                <a16:creationId xmlns:a16="http://schemas.microsoft.com/office/drawing/2014/main" id="{DDE2989B-DFCA-9242-3DF7-69A437CA7A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6253DC-FF10-C550-D6B9-E49AC6A38169}"/>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303799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89DD1-DA8C-B1BE-6E06-BE626273020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A60FBC-2CD3-1D0E-06EF-261DDAA09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92AAD96-422C-F8A2-872A-C749A8B9E9D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BE2775-8EF7-CC37-F8A8-5F3B1FAC2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A54E30F-0D45-9687-46A9-B242AB1DB6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2C48F7A-1A8B-532B-B932-D317CA9929F1}"/>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8" name="Tijdelijke aanduiding voor voettekst 7">
            <a:extLst>
              <a:ext uri="{FF2B5EF4-FFF2-40B4-BE49-F238E27FC236}">
                <a16:creationId xmlns:a16="http://schemas.microsoft.com/office/drawing/2014/main" id="{E7C4E13A-834C-8BEC-50A5-F464F7A183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E9A0B7C-3E63-7188-B0DD-35C2073737F8}"/>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40599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37B9C-A12E-44FC-7205-3695BE4684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727DCA-3D49-2386-1B7C-F88C96674722}"/>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4" name="Tijdelijke aanduiding voor voettekst 3">
            <a:extLst>
              <a:ext uri="{FF2B5EF4-FFF2-40B4-BE49-F238E27FC236}">
                <a16:creationId xmlns:a16="http://schemas.microsoft.com/office/drawing/2014/main" id="{51D7464D-2984-45CE-F9CC-097F9F6A3C6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EB4AA84-95A9-4454-075E-4A8AB06CB780}"/>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313727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386284-211D-0E9A-FBCF-EBFD50DF7441}"/>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3" name="Tijdelijke aanduiding voor voettekst 2">
            <a:extLst>
              <a:ext uri="{FF2B5EF4-FFF2-40B4-BE49-F238E27FC236}">
                <a16:creationId xmlns:a16="http://schemas.microsoft.com/office/drawing/2014/main" id="{BB17B4DD-BE60-5F74-60E1-118CA9266FC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231B63-6B29-F7C2-B3C2-E802932444E1}"/>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213105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8DE88-D659-E0B4-91A6-9C1F7D901F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565F3E3-5114-AB1D-FA7A-A733A9A18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D9FE328-0F95-873D-7C61-ABCED842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854655E-7E10-CF68-18E3-EA6CF415BC32}"/>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6" name="Tijdelijke aanduiding voor voettekst 5">
            <a:extLst>
              <a:ext uri="{FF2B5EF4-FFF2-40B4-BE49-F238E27FC236}">
                <a16:creationId xmlns:a16="http://schemas.microsoft.com/office/drawing/2014/main" id="{E2FE5CAA-C1BF-2F82-CE8D-8A31025020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480572-211A-4320-3C60-B3D695FB56FB}"/>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98932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0B1F9-E7A4-9EDC-D1E2-23DF97410F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CAD2A8B-9888-7106-A78D-8D6BF0667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45A5CE5-B259-141E-FD46-01A379885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C26F09B-F44B-0472-70C9-2C6C1B40E0FA}"/>
              </a:ext>
            </a:extLst>
          </p:cNvPr>
          <p:cNvSpPr>
            <a:spLocks noGrp="1"/>
          </p:cNvSpPr>
          <p:nvPr>
            <p:ph type="dt" sz="half" idx="10"/>
          </p:nvPr>
        </p:nvSpPr>
        <p:spPr/>
        <p:txBody>
          <a:bodyPr/>
          <a:lstStyle/>
          <a:p>
            <a:fld id="{35E573F9-18A7-3443-8ADB-7E05A3653315}" type="datetimeFigureOut">
              <a:rPr lang="nl-NL" smtClean="0"/>
              <a:t>6-2-2023</a:t>
            </a:fld>
            <a:endParaRPr lang="nl-NL"/>
          </a:p>
        </p:txBody>
      </p:sp>
      <p:sp>
        <p:nvSpPr>
          <p:cNvPr id="6" name="Tijdelijke aanduiding voor voettekst 5">
            <a:extLst>
              <a:ext uri="{FF2B5EF4-FFF2-40B4-BE49-F238E27FC236}">
                <a16:creationId xmlns:a16="http://schemas.microsoft.com/office/drawing/2014/main" id="{73CD0F3D-511B-BA41-65C2-5177CF397B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8C74B2-B9B2-E802-9881-7EA105D63DC4}"/>
              </a:ext>
            </a:extLst>
          </p:cNvPr>
          <p:cNvSpPr>
            <a:spLocks noGrp="1"/>
          </p:cNvSpPr>
          <p:nvPr>
            <p:ph type="sldNum" sz="quarter" idx="12"/>
          </p:nvPr>
        </p:nvSpPr>
        <p:spPr/>
        <p:txBody>
          <a:bodyPr/>
          <a:lstStyle/>
          <a:p>
            <a:fld id="{B1A393DB-D3B5-F143-A059-57437A14F93B}" type="slidenum">
              <a:rPr lang="nl-NL" smtClean="0"/>
              <a:t>‹nr.›</a:t>
            </a:fld>
            <a:endParaRPr lang="nl-NL"/>
          </a:p>
        </p:txBody>
      </p:sp>
    </p:spTree>
    <p:extLst>
      <p:ext uri="{BB962C8B-B14F-4D97-AF65-F5344CB8AC3E}">
        <p14:creationId xmlns:p14="http://schemas.microsoft.com/office/powerpoint/2010/main" val="22682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4B37147-C94E-F430-25AB-C0B0475FC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D763A96-ECB2-C683-EBBF-CFE501142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2FC00-5992-251A-652E-61911BFD2C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573F9-18A7-3443-8ADB-7E05A3653315}" type="datetimeFigureOut">
              <a:rPr lang="nl-NL" smtClean="0"/>
              <a:t>6-2-2023</a:t>
            </a:fld>
            <a:endParaRPr lang="nl-NL"/>
          </a:p>
        </p:txBody>
      </p:sp>
      <p:sp>
        <p:nvSpPr>
          <p:cNvPr id="5" name="Tijdelijke aanduiding voor voettekst 4">
            <a:extLst>
              <a:ext uri="{FF2B5EF4-FFF2-40B4-BE49-F238E27FC236}">
                <a16:creationId xmlns:a16="http://schemas.microsoft.com/office/drawing/2014/main" id="{B358B3FD-89DF-2AB8-8A84-3BE235971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2946F03-A85A-D7CE-A016-5FF4F2CC6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393DB-D3B5-F143-A059-57437A14F93B}" type="slidenum">
              <a:rPr lang="nl-NL" smtClean="0"/>
              <a:t>‹nr.›</a:t>
            </a:fld>
            <a:endParaRPr lang="nl-NL"/>
          </a:p>
        </p:txBody>
      </p:sp>
    </p:spTree>
    <p:extLst>
      <p:ext uri="{BB962C8B-B14F-4D97-AF65-F5344CB8AC3E}">
        <p14:creationId xmlns:p14="http://schemas.microsoft.com/office/powerpoint/2010/main" val="119938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3.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5.emf"/><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hyperlink" Target="https://po.swv-peelland.nl/sites/po.swv-peelland.nl/files/media/bestanden/SWV%20-%20Procedure%20ondersteuningsaanvraag%20-%2001-07-22_1.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5" Type="http://schemas.openxmlformats.org/officeDocument/2006/relationships/hyperlink" Target="https://po.swv-peelland.nl/informatie/informatie-scholen" TargetMode="External"/><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hyperlink" Target="https://po.swv-peelland.nl/sites/po.swv-peelland.nl/files/media/bestanden/SWV-%20%20SWV%20KansOverleg%20-Scholen-Digital-1.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hyperlink" Target="https://po.swv-peelland.nl/sites/po.swv-peelland.nl/files/media/bestanden/SWV%20-%20Ondersteuningsplan%20-%20V14%20LR_1.pdf"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hyperlink" Target="mailto:secretariaat@swv-peellandpo.nl" TargetMode="External"/><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FC3FF-FF25-4C67-95B7-3DCFE1A19C7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A9DD70E-B365-11D7-5586-3A933D357646}"/>
              </a:ext>
            </a:extLst>
          </p:cNvPr>
          <p:cNvSpPr>
            <a:spLocks noGrp="1"/>
          </p:cNvSpPr>
          <p:nvPr>
            <p:ph type="subTitle" idx="1"/>
          </p:nvPr>
        </p:nvSpPr>
        <p:spPr/>
        <p:txBody>
          <a:bodyPr/>
          <a:lstStyle/>
          <a:p>
            <a:endParaRPr lang="nl-NL"/>
          </a:p>
        </p:txBody>
      </p:sp>
      <p:grpSp>
        <p:nvGrpSpPr>
          <p:cNvPr id="15" name="Groep 14">
            <a:extLst>
              <a:ext uri="{FF2B5EF4-FFF2-40B4-BE49-F238E27FC236}">
                <a16:creationId xmlns:a16="http://schemas.microsoft.com/office/drawing/2014/main" id="{319A1093-8F1A-FA47-D75B-2F76413C0C3A}"/>
              </a:ext>
            </a:extLst>
          </p:cNvPr>
          <p:cNvGrpSpPr/>
          <p:nvPr/>
        </p:nvGrpSpPr>
        <p:grpSpPr>
          <a:xfrm>
            <a:off x="0" y="80963"/>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19" name="Tekstvak 18">
            <a:extLst>
              <a:ext uri="{FF2B5EF4-FFF2-40B4-BE49-F238E27FC236}">
                <a16:creationId xmlns:a16="http://schemas.microsoft.com/office/drawing/2014/main" id="{FA0610AD-4ACC-495F-7561-1A4AD79349EF}"/>
              </a:ext>
            </a:extLst>
          </p:cNvPr>
          <p:cNvSpPr txBox="1"/>
          <p:nvPr/>
        </p:nvSpPr>
        <p:spPr>
          <a:xfrm>
            <a:off x="2506894" y="2424701"/>
            <a:ext cx="6257814" cy="430887"/>
          </a:xfrm>
          <a:prstGeom prst="rect">
            <a:avLst/>
          </a:prstGeom>
          <a:noFill/>
        </p:spPr>
        <p:txBody>
          <a:bodyPr wrap="square" lIns="0" tIns="0" rIns="0" bIns="0" rtlCol="0">
            <a:spAutoFit/>
          </a:bodyPr>
          <a:lstStyle/>
          <a:p>
            <a:r>
              <a:rPr lang="nl-NL" sz="2800" b="1" dirty="0">
                <a:solidFill>
                  <a:srgbClr val="F39200"/>
                </a:solidFill>
                <a:latin typeface="Bligh Light" panose="020B0404020203020204" pitchFamily="34" charset="77"/>
                <a:cs typeface="Bligh Light" panose="020B0404020203020204" pitchFamily="34" charset="77"/>
              </a:rPr>
              <a:t>7-2-2023</a:t>
            </a:r>
            <a:endParaRPr lang="nl-NL" sz="3200" b="1" dirty="0">
              <a:solidFill>
                <a:srgbClr val="F39200"/>
              </a:solidFill>
              <a:latin typeface="Bligh Light" panose="020B0404020203020204" pitchFamily="34" charset="77"/>
              <a:cs typeface="Bligh Light" panose="020B0404020203020204" pitchFamily="34" charset="77"/>
            </a:endParaRPr>
          </a:p>
        </p:txBody>
      </p:sp>
      <p:pic>
        <p:nvPicPr>
          <p:cNvPr id="7" name="Graphic 6">
            <a:extLst>
              <a:ext uri="{FF2B5EF4-FFF2-40B4-BE49-F238E27FC236}">
                <a16:creationId xmlns:a16="http://schemas.microsoft.com/office/drawing/2014/main" id="{DEB15EB1-17EA-777F-243D-B9DF240A26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00014" y="4660017"/>
            <a:ext cx="1195566" cy="1195566"/>
          </a:xfrm>
          <a:prstGeom prst="rect">
            <a:avLst/>
          </a:prstGeom>
        </p:spPr>
      </p:pic>
      <p:pic>
        <p:nvPicPr>
          <p:cNvPr id="9" name="Graphic 8">
            <a:extLst>
              <a:ext uri="{FF2B5EF4-FFF2-40B4-BE49-F238E27FC236}">
                <a16:creationId xmlns:a16="http://schemas.microsoft.com/office/drawing/2014/main" id="{F7E243E0-4672-0833-7221-7C86D4DD3B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8745" y="2850739"/>
            <a:ext cx="434751" cy="434751"/>
          </a:xfrm>
          <a:prstGeom prst="rect">
            <a:avLst/>
          </a:prstGeom>
        </p:spPr>
      </p:pic>
      <p:pic>
        <p:nvPicPr>
          <p:cNvPr id="12" name="Graphic 11">
            <a:extLst>
              <a:ext uri="{FF2B5EF4-FFF2-40B4-BE49-F238E27FC236}">
                <a16:creationId xmlns:a16="http://schemas.microsoft.com/office/drawing/2014/main" id="{F6B1C186-D692-C9E0-15DD-3CB0CE18A8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5224" y="1740725"/>
            <a:ext cx="978191" cy="978191"/>
          </a:xfrm>
          <a:prstGeom prst="rect">
            <a:avLst/>
          </a:prstGeom>
        </p:spPr>
      </p:pic>
      <p:pic>
        <p:nvPicPr>
          <p:cNvPr id="16" name="Graphic 15">
            <a:extLst>
              <a:ext uri="{FF2B5EF4-FFF2-40B4-BE49-F238E27FC236}">
                <a16:creationId xmlns:a16="http://schemas.microsoft.com/office/drawing/2014/main" id="{BA603D07-7DE2-34BF-AB6B-7582CB7EC9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26132" y="-759127"/>
            <a:ext cx="1864415" cy="1580154"/>
          </a:xfrm>
          <a:prstGeom prst="rect">
            <a:avLst/>
          </a:prstGeom>
        </p:spPr>
      </p:pic>
      <p:pic>
        <p:nvPicPr>
          <p:cNvPr id="5" name="Afbeelding 4">
            <a:extLst>
              <a:ext uri="{FF2B5EF4-FFF2-40B4-BE49-F238E27FC236}">
                <a16:creationId xmlns:a16="http://schemas.microsoft.com/office/drawing/2014/main" id="{8BB991C5-970E-6FA1-D3D9-CA25A411FB18}"/>
              </a:ext>
            </a:extLst>
          </p:cNvPr>
          <p:cNvPicPr>
            <a:picLocks noChangeAspect="1"/>
          </p:cNvPicPr>
          <p:nvPr/>
        </p:nvPicPr>
        <p:blipFill>
          <a:blip r:embed="rId13"/>
          <a:stretch>
            <a:fillRect/>
          </a:stretch>
        </p:blipFill>
        <p:spPr>
          <a:xfrm>
            <a:off x="119499" y="132968"/>
            <a:ext cx="4816396" cy="6398366"/>
          </a:xfrm>
          <a:prstGeom prst="rect">
            <a:avLst/>
          </a:prstGeom>
        </p:spPr>
      </p:pic>
      <p:sp>
        <p:nvSpPr>
          <p:cNvPr id="6" name="Tekstvak 5">
            <a:extLst>
              <a:ext uri="{FF2B5EF4-FFF2-40B4-BE49-F238E27FC236}">
                <a16:creationId xmlns:a16="http://schemas.microsoft.com/office/drawing/2014/main" id="{3886E395-9918-F85B-256B-F2DE77FD5069}"/>
              </a:ext>
            </a:extLst>
          </p:cNvPr>
          <p:cNvSpPr txBox="1"/>
          <p:nvPr/>
        </p:nvSpPr>
        <p:spPr>
          <a:xfrm>
            <a:off x="5346441" y="3097762"/>
            <a:ext cx="5421086" cy="3231654"/>
          </a:xfrm>
          <a:prstGeom prst="rect">
            <a:avLst/>
          </a:prstGeom>
          <a:noFill/>
        </p:spPr>
        <p:txBody>
          <a:bodyPr wrap="square" rtlCol="0">
            <a:spAutoFit/>
          </a:bodyPr>
          <a:lstStyle/>
          <a:p>
            <a:r>
              <a:rPr lang="nl-NL" sz="3000" b="1" dirty="0">
                <a:latin typeface="Bligh" panose="020B0604020203020204" pitchFamily="34" charset="0"/>
                <a:cs typeface="Bligh" panose="020B0604020203020204" pitchFamily="34" charset="0"/>
              </a:rPr>
              <a:t>SWV Helmond Peelland PO</a:t>
            </a:r>
          </a:p>
          <a:p>
            <a:endParaRPr lang="nl-NL" dirty="0">
              <a:latin typeface="Bligh" panose="020B0604020203020204" pitchFamily="34" charset="0"/>
              <a:cs typeface="Bligh" panose="020B0604020203020204" pitchFamily="34" charset="0"/>
            </a:endParaRPr>
          </a:p>
          <a:p>
            <a:r>
              <a:rPr lang="nl-NL" sz="2200" b="1" dirty="0">
                <a:latin typeface="Bligh" panose="020B0604020203020204" pitchFamily="34" charset="0"/>
                <a:cs typeface="Bligh" panose="020B0604020203020204" pitchFamily="34" charset="0"/>
              </a:rPr>
              <a:t>PASSEND ONDERWIJS</a:t>
            </a:r>
          </a:p>
          <a:p>
            <a:endParaRPr lang="nl-NL" sz="2200" b="1" dirty="0">
              <a:latin typeface="Bligh" panose="020B0604020203020204" pitchFamily="34" charset="0"/>
              <a:cs typeface="Bligh" panose="020B0604020203020204" pitchFamily="34" charset="0"/>
            </a:endParaRPr>
          </a:p>
          <a:p>
            <a:r>
              <a:rPr lang="nl-NL" sz="2200" b="1" dirty="0">
                <a:latin typeface="Bligh" panose="020B0604020203020204" pitchFamily="34" charset="0"/>
                <a:cs typeface="Bligh" panose="020B0604020203020204" pitchFamily="34" charset="0"/>
              </a:rPr>
              <a:t>MET ELKAAR VOOR HET KIND</a:t>
            </a:r>
          </a:p>
          <a:p>
            <a:endParaRPr lang="nl-NL" dirty="0">
              <a:latin typeface="Bligh" panose="020B0604020203020204" pitchFamily="34" charset="0"/>
              <a:cs typeface="Bligh" panose="020B0604020203020204" pitchFamily="34" charset="0"/>
            </a:endParaRPr>
          </a:p>
          <a:p>
            <a:endParaRPr lang="nl-NL" dirty="0">
              <a:latin typeface="Bligh" panose="020B0604020203020204" pitchFamily="34" charset="0"/>
              <a:cs typeface="Bligh" panose="020B0604020203020204" pitchFamily="34" charset="0"/>
            </a:endParaRPr>
          </a:p>
          <a:p>
            <a:r>
              <a:rPr lang="nl-NL" b="1" dirty="0">
                <a:latin typeface="Bligh" panose="020B0604020203020204" pitchFamily="34" charset="0"/>
                <a:cs typeface="Bligh" panose="020B0604020203020204" pitchFamily="34" charset="0"/>
              </a:rPr>
              <a:t>Wat moet ik weten als leerkracht?</a:t>
            </a:r>
          </a:p>
          <a:p>
            <a:endParaRPr lang="nl-NL" dirty="0"/>
          </a:p>
          <a:p>
            <a:endParaRPr lang="nl-NL" dirty="0"/>
          </a:p>
        </p:txBody>
      </p:sp>
    </p:spTree>
    <p:extLst>
      <p:ext uri="{BB962C8B-B14F-4D97-AF65-F5344CB8AC3E}">
        <p14:creationId xmlns:p14="http://schemas.microsoft.com/office/powerpoint/2010/main" val="279564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56162" y="5653799"/>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1"/>
          <a:stretch>
            <a:fillRect/>
          </a:stretch>
        </p:blipFill>
        <p:spPr>
          <a:xfrm>
            <a:off x="8886825" y="2310314"/>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569156" y="1467293"/>
            <a:ext cx="8723700" cy="4524315"/>
          </a:xfrm>
          <a:prstGeom prst="rect">
            <a:avLst/>
          </a:prstGeom>
          <a:noFill/>
        </p:spPr>
        <p:txBody>
          <a:bodyPr wrap="square" rtlCol="0">
            <a:spAutoFit/>
          </a:bodyPr>
          <a:lstStyle/>
          <a:p>
            <a:r>
              <a:rPr lang="nl-NL" dirty="0"/>
              <a:t>Binnen de school/schoolbestuur zijn alle mogelijkheden onderzocht. Klaasje heeft naar de mening van de school echt extra ondersteuning nodig:</a:t>
            </a:r>
          </a:p>
          <a:p>
            <a:endParaRPr lang="nl-NL" dirty="0"/>
          </a:p>
          <a:p>
            <a:r>
              <a:rPr lang="nl-NL" dirty="0"/>
              <a:t>-&gt; Er wordt een </a:t>
            </a:r>
            <a:r>
              <a:rPr lang="nl-NL" b="1" dirty="0"/>
              <a:t>adviesaanvraag</a:t>
            </a:r>
            <a:r>
              <a:rPr lang="nl-NL" dirty="0"/>
              <a:t> ingediend bij het SWV.</a:t>
            </a:r>
          </a:p>
          <a:p>
            <a:r>
              <a:rPr lang="nl-NL" dirty="0"/>
              <a:t>De </a:t>
            </a:r>
            <a:r>
              <a:rPr lang="nl-NL" b="1" dirty="0"/>
              <a:t>gedragsdeskundige</a:t>
            </a:r>
            <a:r>
              <a:rPr lang="nl-NL" dirty="0"/>
              <a:t> van het SWV van de betreffende scholenkring gaat meedenken met de ondersteuningsvraag.</a:t>
            </a:r>
          </a:p>
          <a:p>
            <a:endParaRPr lang="nl-NL" dirty="0"/>
          </a:p>
          <a:p>
            <a:r>
              <a:rPr lang="nl-NL" dirty="0"/>
              <a:t>De volgende vervolgstappen zijn mogelijk:</a:t>
            </a:r>
          </a:p>
          <a:p>
            <a:pPr marL="285750" indent="-285750">
              <a:buFontTx/>
              <a:buChar char="-"/>
            </a:pPr>
            <a:r>
              <a:rPr lang="nl-NL" dirty="0"/>
              <a:t>De school heeft nog niet alle stappen doorlopen. Advies om deze stappen nog op te pakken.</a:t>
            </a:r>
          </a:p>
          <a:p>
            <a:pPr marL="285750" indent="-285750">
              <a:buFontTx/>
              <a:buChar char="-"/>
            </a:pPr>
            <a:r>
              <a:rPr lang="nl-NL" dirty="0"/>
              <a:t>Er zijn mogelijkheden bij een andere school in de buurt.</a:t>
            </a:r>
          </a:p>
          <a:p>
            <a:pPr marL="285750" indent="-285750">
              <a:buFontTx/>
              <a:buChar char="-"/>
            </a:pPr>
            <a:r>
              <a:rPr lang="nl-NL" dirty="0"/>
              <a:t>Er zijn mogelijkheden om met een arrangement extra ondersteuning in te zetten op de eigen school.</a:t>
            </a:r>
          </a:p>
          <a:p>
            <a:pPr marL="285750" indent="-285750">
              <a:buFontTx/>
              <a:buChar char="-"/>
            </a:pPr>
            <a:r>
              <a:rPr lang="nl-NL" dirty="0"/>
              <a:t>Een verwijzing is nodig naar een speciale voorziening.</a:t>
            </a:r>
          </a:p>
          <a:p>
            <a:pPr marL="285750" indent="-285750">
              <a:buFontTx/>
              <a:buChar char="-"/>
            </a:pPr>
            <a:endParaRPr lang="nl-NL" dirty="0"/>
          </a:p>
          <a:p>
            <a:endParaRPr lang="nl-NL" dirty="0"/>
          </a:p>
        </p:txBody>
      </p:sp>
    </p:spTree>
    <p:extLst>
      <p:ext uri="{BB962C8B-B14F-4D97-AF65-F5344CB8AC3E}">
        <p14:creationId xmlns:p14="http://schemas.microsoft.com/office/powerpoint/2010/main" val="224315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41371" y="0"/>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a:off x="1638677" y="1038488"/>
            <a:ext cx="7315200" cy="923330"/>
          </a:xfrm>
          <a:prstGeom prst="rect">
            <a:avLst/>
          </a:prstGeom>
          <a:noFill/>
        </p:spPr>
        <p:txBody>
          <a:bodyPr wrap="square" lIns="0" tIns="0" rIns="0" bIns="0" rtlCol="0">
            <a:spAutoFit/>
          </a:bodyPr>
          <a:lstStyle/>
          <a:p>
            <a:r>
              <a:rPr lang="nl-NL" sz="3000" b="1" dirty="0">
                <a:solidFill>
                  <a:srgbClr val="575651"/>
                </a:solidFill>
                <a:latin typeface="Bligh" panose="020B0604020203020204" pitchFamily="34" charset="77"/>
                <a:cs typeface="Bligh" panose="020B0604020203020204" pitchFamily="34" charset="77"/>
              </a:rPr>
              <a:t>Aanname op een school</a:t>
            </a:r>
          </a:p>
          <a:p>
            <a:endParaRPr lang="nl-NL" sz="3000" b="1" dirty="0">
              <a:solidFill>
                <a:srgbClr val="575651"/>
              </a:solidFill>
              <a:latin typeface="Bligh" panose="020B0604020203020204" pitchFamily="34" charset="77"/>
              <a:cs typeface="Bligh" panose="020B0604020203020204" pitchFamily="34" charset="77"/>
            </a:endParaRP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sp>
        <p:nvSpPr>
          <p:cNvPr id="2" name="Tekstvak 1">
            <a:extLst>
              <a:ext uri="{FF2B5EF4-FFF2-40B4-BE49-F238E27FC236}">
                <a16:creationId xmlns:a16="http://schemas.microsoft.com/office/drawing/2014/main" id="{9A4E94D0-04DF-2CD5-B22C-58852539E6D0}"/>
              </a:ext>
            </a:extLst>
          </p:cNvPr>
          <p:cNvSpPr txBox="1"/>
          <p:nvPr/>
        </p:nvSpPr>
        <p:spPr>
          <a:xfrm>
            <a:off x="841972" y="2885147"/>
            <a:ext cx="9907544" cy="2308324"/>
          </a:xfrm>
          <a:prstGeom prst="rect">
            <a:avLst/>
          </a:prstGeom>
          <a:noFill/>
        </p:spPr>
        <p:txBody>
          <a:bodyPr wrap="square">
            <a:spAutoFit/>
          </a:bodyPr>
          <a:lstStyle/>
          <a:p>
            <a:r>
              <a:rPr lang="nl-NL" dirty="0">
                <a:latin typeface="Bligh" panose="020B0604020203020204" pitchFamily="34" charset="0"/>
                <a:ea typeface="MS Mincho" panose="02020609040205080304" pitchFamily="49" charset="-128"/>
                <a:cs typeface="Bligh" panose="020B0604020203020204" pitchFamily="34" charset="0"/>
              </a:rPr>
              <a:t>Kind Roosje wordt aangemeld bij de school door de ouders. De ouders geven aan dat Roosje extra ondersteuning nodig heeft.</a:t>
            </a:r>
          </a:p>
          <a:p>
            <a:endParaRPr lang="nl-NL" dirty="0">
              <a:latin typeface="Bligh" panose="020B0604020203020204" pitchFamily="34" charset="0"/>
              <a:ea typeface="MS Mincho" panose="02020609040205080304" pitchFamily="49" charset="-128"/>
              <a:cs typeface="Bligh" panose="020B0604020203020204" pitchFamily="34" charset="0"/>
            </a:endParaRPr>
          </a:p>
          <a:p>
            <a:r>
              <a:rPr lang="nl-NL" b="1" dirty="0">
                <a:latin typeface="Bligh" panose="020B0604020203020204" pitchFamily="34" charset="0"/>
                <a:ea typeface="MS Mincho" panose="02020609040205080304" pitchFamily="49" charset="-128"/>
                <a:cs typeface="Bligh" panose="020B0604020203020204" pitchFamily="34" charset="0"/>
              </a:rPr>
              <a:t>Mag de school weigeren om Roosje aan te nemen?</a:t>
            </a:r>
          </a:p>
          <a:p>
            <a:endParaRPr lang="nl-NL" dirty="0">
              <a:latin typeface="Bligh" panose="020B0604020203020204" pitchFamily="34" charset="0"/>
              <a:ea typeface="MS Mincho" panose="02020609040205080304" pitchFamily="49" charset="-128"/>
              <a:cs typeface="Bligh" panose="020B0604020203020204" pitchFamily="34" charset="0"/>
            </a:endParaRPr>
          </a:p>
          <a:p>
            <a:r>
              <a:rPr lang="nl-NL" b="1" dirty="0">
                <a:latin typeface="Bligh" panose="020B0604020203020204" pitchFamily="34" charset="0"/>
                <a:ea typeface="MS Mincho" panose="02020609040205080304" pitchFamily="49" charset="-128"/>
                <a:cs typeface="Bligh" panose="020B0604020203020204" pitchFamily="34" charset="0"/>
              </a:rPr>
              <a:t>Binnen welke termijn moet de school aangeven of ze Roosje willen toelaten op de school?</a:t>
            </a:r>
          </a:p>
          <a:p>
            <a:endParaRPr lang="nl-NL" dirty="0">
              <a:latin typeface="Bligh" panose="020B0604020203020204" pitchFamily="34" charset="0"/>
              <a:ea typeface="MS Mincho" panose="02020609040205080304" pitchFamily="49" charset="-128"/>
              <a:cs typeface="Bligh" panose="020B0604020203020204" pitchFamily="34" charset="0"/>
            </a:endParaRPr>
          </a:p>
          <a:p>
            <a:r>
              <a:rPr lang="nl-NL" dirty="0">
                <a:latin typeface="Bligh" panose="020B0604020203020204" pitchFamily="34" charset="0"/>
                <a:ea typeface="MS Mincho" panose="02020609040205080304" pitchFamily="49" charset="-128"/>
                <a:cs typeface="Bligh" panose="020B0604020203020204" pitchFamily="34" charset="0"/>
              </a:rPr>
              <a:t> </a:t>
            </a:r>
            <a:endParaRPr lang="nl-NL" sz="1800" dirty="0">
              <a:effectLst/>
              <a:latin typeface="Bligh" panose="020B0604020203020204" pitchFamily="34" charset="0"/>
              <a:ea typeface="MS Mincho" panose="02020609040205080304" pitchFamily="49" charset="-128"/>
              <a:cs typeface="Bligh" panose="020B0604020203020204" pitchFamily="34" charset="0"/>
            </a:endParaRPr>
          </a:p>
        </p:txBody>
      </p:sp>
      <p:pic>
        <p:nvPicPr>
          <p:cNvPr id="4" name="Afbeelding 3">
            <a:extLst>
              <a:ext uri="{FF2B5EF4-FFF2-40B4-BE49-F238E27FC236}">
                <a16:creationId xmlns:a16="http://schemas.microsoft.com/office/drawing/2014/main" id="{0F8C898F-3365-1273-49AD-1CD53B69BDBE}"/>
              </a:ext>
            </a:extLst>
          </p:cNvPr>
          <p:cNvPicPr>
            <a:picLocks noChangeAspect="1"/>
          </p:cNvPicPr>
          <p:nvPr/>
        </p:nvPicPr>
        <p:blipFill>
          <a:blip r:embed="rId11"/>
          <a:stretch>
            <a:fillRect/>
          </a:stretch>
        </p:blipFill>
        <p:spPr>
          <a:xfrm>
            <a:off x="10319359" y="4517678"/>
            <a:ext cx="1303485" cy="1599121"/>
          </a:xfrm>
          <a:prstGeom prst="rect">
            <a:avLst/>
          </a:prstGeom>
        </p:spPr>
      </p:pic>
    </p:spTree>
    <p:extLst>
      <p:ext uri="{BB962C8B-B14F-4D97-AF65-F5344CB8AC3E}">
        <p14:creationId xmlns:p14="http://schemas.microsoft.com/office/powerpoint/2010/main" val="168392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43838" y="705386"/>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1"/>
          <a:stretch>
            <a:fillRect/>
          </a:stretch>
        </p:blipFill>
        <p:spPr>
          <a:xfrm>
            <a:off x="9394755" y="1948807"/>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414671" y="1360967"/>
            <a:ext cx="9346644" cy="5355312"/>
          </a:xfrm>
          <a:prstGeom prst="rect">
            <a:avLst/>
          </a:prstGeom>
          <a:noFill/>
        </p:spPr>
        <p:txBody>
          <a:bodyPr wrap="square" rtlCol="0">
            <a:spAutoFit/>
          </a:bodyPr>
          <a:lstStyle/>
          <a:p>
            <a:r>
              <a:rPr lang="nl-NL" b="1" dirty="0">
                <a:latin typeface="Bligh" panose="020B0604020203020204"/>
              </a:rPr>
              <a:t>NEE, de school mag Roosje niet weigeren.</a:t>
            </a:r>
          </a:p>
          <a:p>
            <a:endParaRPr lang="nl-NL" dirty="0">
              <a:latin typeface="Bligh" panose="020B0604020203020204"/>
            </a:endParaRPr>
          </a:p>
          <a:p>
            <a:r>
              <a:rPr lang="nl-NL" dirty="0">
                <a:latin typeface="Bligh" panose="020B0604020203020204"/>
              </a:rPr>
              <a:t>De school beslist binnen </a:t>
            </a:r>
            <a:r>
              <a:rPr lang="nl-NL" b="1" dirty="0">
                <a:latin typeface="Bligh" panose="020B0604020203020204"/>
              </a:rPr>
              <a:t>zes weken </a:t>
            </a:r>
            <a:r>
              <a:rPr lang="nl-NL" dirty="0">
                <a:latin typeface="Bligh" panose="020B0604020203020204"/>
              </a:rPr>
              <a:t>na ontvangst van de aanmelding over de toelating. </a:t>
            </a:r>
          </a:p>
          <a:p>
            <a:endParaRPr lang="nl-NL" dirty="0">
              <a:latin typeface="Bligh" panose="020B0604020203020204"/>
            </a:endParaRPr>
          </a:p>
          <a:p>
            <a:r>
              <a:rPr lang="nl-NL" dirty="0">
                <a:latin typeface="Bligh" panose="020B0604020203020204"/>
              </a:rPr>
              <a:t>Deze termijn kan met maximaal </a:t>
            </a:r>
            <a:r>
              <a:rPr lang="nl-NL" b="1" dirty="0">
                <a:latin typeface="Bligh" panose="020B0604020203020204"/>
              </a:rPr>
              <a:t>vier weken </a:t>
            </a:r>
            <a:r>
              <a:rPr lang="nl-NL" dirty="0">
                <a:latin typeface="Bligh" panose="020B0604020203020204"/>
              </a:rPr>
              <a:t>worden verlengd (dit moet de school dan melden bij de ouders). </a:t>
            </a:r>
          </a:p>
          <a:p>
            <a:endParaRPr lang="nl-NL" dirty="0">
              <a:latin typeface="Bligh" panose="020B0604020203020204"/>
            </a:endParaRPr>
          </a:p>
          <a:p>
            <a:r>
              <a:rPr lang="nl-NL" dirty="0">
                <a:latin typeface="Bligh" panose="020B0604020203020204"/>
              </a:rPr>
              <a:t>De school onderzoekt: </a:t>
            </a:r>
          </a:p>
          <a:p>
            <a:pPr marL="342900" indent="-342900">
              <a:buAutoNum type="alphaLcParenR"/>
            </a:pPr>
            <a:r>
              <a:rPr lang="nl-NL" dirty="0">
                <a:latin typeface="Bligh" panose="020B0604020203020204"/>
              </a:rPr>
              <a:t>welke extra ondersteuning de leerling nodig heeft;</a:t>
            </a:r>
          </a:p>
          <a:p>
            <a:pPr marL="342900" indent="-342900">
              <a:buAutoNum type="alphaLcParenR"/>
            </a:pPr>
            <a:r>
              <a:rPr lang="nl-NL" dirty="0">
                <a:latin typeface="Bligh" panose="020B0604020203020204"/>
              </a:rPr>
              <a:t>of de school deze extra ondersteuning kan bieden. </a:t>
            </a:r>
          </a:p>
          <a:p>
            <a:pPr marL="342900" indent="-342900">
              <a:buAutoNum type="alphaLcParenR"/>
            </a:pPr>
            <a:endParaRPr lang="nl-NL" dirty="0">
              <a:latin typeface="Bligh" panose="020B0604020203020204"/>
            </a:endParaRPr>
          </a:p>
          <a:p>
            <a:r>
              <a:rPr lang="nl-NL" dirty="0">
                <a:latin typeface="Bligh" panose="020B0604020203020204"/>
              </a:rPr>
              <a:t>Om vast te stellen welke ondersteuning nodig is, kan de school de ouders om meer informatie vragen. Als de leerling al onderwijs heeft gehad, kan de school het onderwijskundig rapport van de vorige school raadplegen en aanvullend onderzoek doen. </a:t>
            </a:r>
          </a:p>
          <a:p>
            <a:endParaRPr lang="nl-NL" dirty="0">
              <a:latin typeface="Bligh" panose="020B0604020203020204"/>
            </a:endParaRPr>
          </a:p>
          <a:p>
            <a:r>
              <a:rPr lang="nl-NL" b="1" dirty="0">
                <a:latin typeface="Bligh" panose="020B0604020203020204"/>
              </a:rPr>
              <a:t>De school concludeert dat ze Roosje niet de ondersteuning kunnen bieden die ze nodig heeft. Wat moet de school nu doen?</a:t>
            </a:r>
          </a:p>
          <a:p>
            <a:endParaRPr lang="nl-NL" dirty="0">
              <a:latin typeface="Bligh" panose="020B0604020203020204"/>
            </a:endParaRPr>
          </a:p>
          <a:p>
            <a:endParaRPr lang="nl-NL" dirty="0">
              <a:latin typeface="Bligh" panose="020B0604020203020204"/>
            </a:endParaRPr>
          </a:p>
        </p:txBody>
      </p:sp>
    </p:spTree>
    <p:extLst>
      <p:ext uri="{BB962C8B-B14F-4D97-AF65-F5344CB8AC3E}">
        <p14:creationId xmlns:p14="http://schemas.microsoft.com/office/powerpoint/2010/main" val="26257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3"/>
          <a:stretch>
            <a:fillRect/>
          </a:stretch>
        </p:blipFill>
        <p:spPr>
          <a:xfrm>
            <a:off x="9394755" y="1948807"/>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569155" y="1826237"/>
            <a:ext cx="9192159" cy="2646878"/>
          </a:xfrm>
          <a:prstGeom prst="rect">
            <a:avLst/>
          </a:prstGeom>
          <a:noFill/>
        </p:spPr>
        <p:txBody>
          <a:bodyPr wrap="square" rtlCol="0">
            <a:spAutoFit/>
          </a:bodyPr>
          <a:lstStyle/>
          <a:p>
            <a:r>
              <a:rPr lang="nl-NL" dirty="0">
                <a:latin typeface="Bligh" panose="020B0604020203020204"/>
              </a:rPr>
              <a:t>De school waar Roosje is aangemeld moet zorgen voor een passende onderwijsplek:</a:t>
            </a:r>
          </a:p>
          <a:p>
            <a:r>
              <a:rPr lang="nl-NL" dirty="0">
                <a:latin typeface="Bligh" panose="020B0604020203020204"/>
              </a:rPr>
              <a:t>dat wordt </a:t>
            </a:r>
            <a:r>
              <a:rPr lang="nl-NL" sz="2200" b="1" dirty="0">
                <a:latin typeface="Bligh" panose="020B0604020203020204"/>
              </a:rPr>
              <a:t>zorgplicht</a:t>
            </a:r>
            <a:r>
              <a:rPr lang="nl-NL" sz="1800" b="1" dirty="0">
                <a:latin typeface="Bligh" panose="020B0604020203020204"/>
              </a:rPr>
              <a:t> </a:t>
            </a:r>
            <a:r>
              <a:rPr lang="nl-NL" dirty="0">
                <a:latin typeface="Bligh" panose="020B0604020203020204"/>
              </a:rPr>
              <a:t>genoemd. </a:t>
            </a:r>
          </a:p>
          <a:p>
            <a:endParaRPr lang="nl-NL" dirty="0">
              <a:latin typeface="Bligh" panose="020B0604020203020204"/>
            </a:endParaRPr>
          </a:p>
          <a:p>
            <a:r>
              <a:rPr lang="nl-NL" dirty="0">
                <a:latin typeface="Bligh" panose="020B0604020203020204"/>
              </a:rPr>
              <a:t>Deze school zal dus moeten onderzoeken wat voor hulp Roosje nodig heeft en welke school daar dan het beste bij past. Soms heeft de school daarvoor hulp nodig van het samenwerkingsverband, of van andere deskundigen. </a:t>
            </a:r>
          </a:p>
          <a:p>
            <a:endParaRPr lang="nl-NL" dirty="0">
              <a:latin typeface="Bligh" panose="020B0604020203020204"/>
            </a:endParaRPr>
          </a:p>
          <a:p>
            <a:endParaRPr lang="nl-NL" dirty="0">
              <a:latin typeface="Bligh" panose="020B0604020203020204"/>
            </a:endParaRPr>
          </a:p>
          <a:p>
            <a:endParaRPr lang="nl-NL" dirty="0"/>
          </a:p>
        </p:txBody>
      </p:sp>
    </p:spTree>
    <p:extLst>
      <p:ext uri="{BB962C8B-B14F-4D97-AF65-F5344CB8AC3E}">
        <p14:creationId xmlns:p14="http://schemas.microsoft.com/office/powerpoint/2010/main" val="260588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5247" y="5419882"/>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1"/>
          <a:stretch>
            <a:fillRect/>
          </a:stretch>
        </p:blipFill>
        <p:spPr>
          <a:xfrm>
            <a:off x="9394755" y="1948807"/>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533271" y="1509823"/>
            <a:ext cx="9228043" cy="5078313"/>
          </a:xfrm>
          <a:prstGeom prst="rect">
            <a:avLst/>
          </a:prstGeom>
          <a:noFill/>
        </p:spPr>
        <p:txBody>
          <a:bodyPr wrap="square" rtlCol="0">
            <a:spAutoFit/>
          </a:bodyPr>
          <a:lstStyle/>
          <a:p>
            <a:r>
              <a:rPr lang="nl-NL" b="1" dirty="0"/>
              <a:t>Wanneer heeft een school zorgplicht? </a:t>
            </a:r>
          </a:p>
          <a:p>
            <a:endParaRPr lang="nl-NL" dirty="0"/>
          </a:p>
          <a:p>
            <a:r>
              <a:rPr lang="nl-NL" dirty="0"/>
              <a:t>De zorgplicht van de school begint op het moment dat een kind wordt aangemeld bij een school. De zorgplicht blijft bestaan tot er een andere school is waar het kind wordt aangemeld. </a:t>
            </a:r>
          </a:p>
          <a:p>
            <a:r>
              <a:rPr lang="nl-NL" dirty="0"/>
              <a:t>Alleen ouders kunnen een kind aanmelden. </a:t>
            </a:r>
          </a:p>
          <a:p>
            <a:endParaRPr lang="nl-NL" dirty="0"/>
          </a:p>
          <a:p>
            <a:r>
              <a:rPr lang="nl-NL" dirty="0"/>
              <a:t>Soms heeft een school geen zorgplicht:</a:t>
            </a:r>
          </a:p>
          <a:p>
            <a:endParaRPr lang="nl-NL" dirty="0"/>
          </a:p>
          <a:p>
            <a:pPr marL="285750" indent="-285750">
              <a:buFont typeface="Arial" panose="020B0604020202020204" pitchFamily="34" charset="0"/>
              <a:buChar char="•"/>
            </a:pPr>
            <a:r>
              <a:rPr lang="nl-NL" dirty="0"/>
              <a:t>Als de school vol is. Dat moet dan gelden voor alle aanmeldingen. Niet alleen voor leerlingen die extra hulp nodig hebben. </a:t>
            </a:r>
          </a:p>
          <a:p>
            <a:pPr marL="285750" indent="-285750">
              <a:buFont typeface="Arial" panose="020B0604020202020204" pitchFamily="34" charset="0"/>
              <a:buChar char="•"/>
            </a:pPr>
            <a:r>
              <a:rPr lang="nl-NL" dirty="0"/>
              <a:t>Als ouders het niet eens zijn met hoe de school denkt over onderwijs en opvoeding. Dit noem je niet onderschrijven van de grondslag. </a:t>
            </a:r>
          </a:p>
          <a:p>
            <a:pPr marL="285750" indent="-285750">
              <a:buFont typeface="Arial" panose="020B0604020202020204" pitchFamily="34" charset="0"/>
              <a:buChar char="•"/>
            </a:pPr>
            <a:r>
              <a:rPr lang="nl-NL" dirty="0"/>
              <a:t>Bij een aanmelding bij een cluster 1- of cluster 2-school. Deze scholen horen niet bij een samenwerkingsverband. Zij hebben een eigen toelatingsprocedure.</a:t>
            </a:r>
          </a:p>
          <a:p>
            <a:endParaRPr lang="nl-NL" dirty="0"/>
          </a:p>
          <a:p>
            <a:endParaRPr lang="nl-NL" dirty="0">
              <a:latin typeface="Bligh" panose="020B0604020203020204"/>
            </a:endParaRPr>
          </a:p>
          <a:p>
            <a:endParaRPr lang="nl-NL" b="1" dirty="0">
              <a:latin typeface="Bligh" panose="020B0604020203020204"/>
            </a:endParaRPr>
          </a:p>
          <a:p>
            <a:endParaRPr lang="nl-NL" dirty="0"/>
          </a:p>
        </p:txBody>
      </p:sp>
    </p:spTree>
    <p:extLst>
      <p:ext uri="{BB962C8B-B14F-4D97-AF65-F5344CB8AC3E}">
        <p14:creationId xmlns:p14="http://schemas.microsoft.com/office/powerpoint/2010/main" val="149716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1313818" y="1005836"/>
            <a:ext cx="7665057" cy="1569660"/>
          </a:xfrm>
          <a:prstGeom prst="rect">
            <a:avLst/>
          </a:prstGeom>
          <a:noFill/>
        </p:spPr>
        <p:txBody>
          <a:bodyPr wrap="square" rtlCol="0">
            <a:spAutoFit/>
          </a:bodyPr>
          <a:lstStyle/>
          <a:p>
            <a:r>
              <a:rPr lang="nl-NL" sz="2400" b="1" dirty="0"/>
              <a:t>Schoolvormen</a:t>
            </a:r>
            <a:r>
              <a:rPr lang="nl-NL" b="1" dirty="0"/>
              <a:t>:</a:t>
            </a:r>
          </a:p>
          <a:p>
            <a:endParaRPr lang="nl-NL" b="1" dirty="0"/>
          </a:p>
          <a:p>
            <a:endParaRPr lang="nl-NL" dirty="0"/>
          </a:p>
          <a:p>
            <a:r>
              <a:rPr lang="nl-NL" b="1" dirty="0">
                <a:latin typeface="Bligh" panose="020B0604020203020204"/>
              </a:rPr>
              <a:t> </a:t>
            </a:r>
          </a:p>
          <a:p>
            <a:endParaRPr lang="nl-NL" dirty="0"/>
          </a:p>
        </p:txBody>
      </p:sp>
      <p:pic>
        <p:nvPicPr>
          <p:cNvPr id="1026" name="Picture 2">
            <a:extLst>
              <a:ext uri="{FF2B5EF4-FFF2-40B4-BE49-F238E27FC236}">
                <a16:creationId xmlns:a16="http://schemas.microsoft.com/office/drawing/2014/main" id="{EF046D10-08C5-EDD3-5458-D9D9418690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056" y="1403498"/>
            <a:ext cx="12025003" cy="434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8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808074" y="1734110"/>
            <a:ext cx="9584243" cy="4585871"/>
          </a:xfrm>
          <a:prstGeom prst="rect">
            <a:avLst/>
          </a:prstGeom>
          <a:noFill/>
        </p:spPr>
        <p:txBody>
          <a:bodyPr wrap="square" rtlCol="0">
            <a:spAutoFit/>
          </a:bodyPr>
          <a:lstStyle/>
          <a:p>
            <a:r>
              <a:rPr lang="nl-NL" sz="2200" b="1" dirty="0">
                <a:latin typeface="Bligh" panose="020B0604020203020204"/>
              </a:rPr>
              <a:t>Wat is een Samenwerkingsverband en wat valt daar onder?</a:t>
            </a:r>
          </a:p>
          <a:p>
            <a:endParaRPr lang="nl-NL" b="1" dirty="0">
              <a:latin typeface="Bligh" panose="020B0604020203020204"/>
            </a:endParaRPr>
          </a:p>
          <a:p>
            <a:pPr algn="l" rtl="0" fontAlgn="base"/>
            <a:r>
              <a:rPr lang="nl-NL" dirty="0">
                <a:latin typeface="Bligh" panose="020B0604020203020204"/>
              </a:rPr>
              <a:t>De zorgplicht waar we eerder over spraken is ingevoerd met de Wet Passend Onderwijs. (1-8-2014). Het betekent dus dat elke school de opdracht heeft om leerlingen die extra ondersteuning nodig hebben, een passende onderwijsplek te bieden. Om die zorgplicht te kunnen waarmaken, werken schoolbesturen samen in </a:t>
            </a:r>
            <a:r>
              <a:rPr lang="nl-NL" b="1" dirty="0">
                <a:latin typeface="Bligh" panose="020B0604020203020204"/>
              </a:rPr>
              <a:t>samenwerkingsverbanden. </a:t>
            </a:r>
          </a:p>
          <a:p>
            <a:pPr algn="l" rtl="0" fontAlgn="base"/>
            <a:r>
              <a:rPr lang="nl-NL" dirty="0">
                <a:latin typeface="Bligh" panose="020B0604020203020204"/>
              </a:rPr>
              <a:t>Elke school in Nederland (behalve speciaal onderwijs cluster 1 en 2) is aangesloten bij zo’n samenwerkingsverband.</a:t>
            </a:r>
          </a:p>
          <a:p>
            <a:pPr algn="l" rtl="0" fontAlgn="base"/>
            <a:r>
              <a:rPr lang="nl-NL" dirty="0">
                <a:latin typeface="Bligh" panose="020B0604020203020204"/>
              </a:rPr>
              <a:t>Scholen uit deze regio vallen onder het Samenwerkingsverband Helmond Peelland PO.</a:t>
            </a:r>
          </a:p>
          <a:p>
            <a:pPr algn="l" rtl="0" fontAlgn="base"/>
            <a:endParaRPr lang="nl-NL" dirty="0">
              <a:latin typeface="Bligh" panose="020B0604020203020204"/>
            </a:endParaRPr>
          </a:p>
          <a:p>
            <a:pPr algn="l" rtl="0" fontAlgn="base"/>
            <a:r>
              <a:rPr lang="nl-NL" dirty="0">
                <a:latin typeface="Bligh" panose="020B0604020203020204"/>
              </a:rPr>
              <a:t> Het uitgangspunt van passend onderwijs is: </a:t>
            </a:r>
            <a:r>
              <a:rPr lang="nl-NL" b="1" dirty="0">
                <a:latin typeface="Bligh" panose="020B0604020203020204"/>
              </a:rPr>
              <a:t>regulier als het kan, speciaal als het moet</a:t>
            </a:r>
            <a:r>
              <a:rPr lang="nl-NL" dirty="0">
                <a:latin typeface="Bligh" panose="020B0604020203020204"/>
              </a:rPr>
              <a:t>. Het streven is dat leerlingen met of zonder ondersteuningsbehoeften naar dezelfde schoollocatie gaan en daarmee samen en dichtbij huis het onderwijs krijgen dat zij nodig hebben. Hun belang en hun ontwikkeling staat daarbij voorop.</a:t>
            </a:r>
          </a:p>
          <a:p>
            <a:r>
              <a:rPr lang="nl-NL" b="1" dirty="0">
                <a:latin typeface="Bligh" panose="020B0604020203020204"/>
              </a:rPr>
              <a:t> </a:t>
            </a:r>
          </a:p>
          <a:p>
            <a:endParaRPr lang="nl-NL" dirty="0"/>
          </a:p>
        </p:txBody>
      </p:sp>
    </p:spTree>
    <p:extLst>
      <p:ext uri="{BB962C8B-B14F-4D97-AF65-F5344CB8AC3E}">
        <p14:creationId xmlns:p14="http://schemas.microsoft.com/office/powerpoint/2010/main" val="271435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6435B6F-EC8B-30FE-3DF0-AC24B17445E7}"/>
              </a:ext>
            </a:extLst>
          </p:cNvPr>
          <p:cNvPicPr>
            <a:picLocks noChangeAspect="1"/>
          </p:cNvPicPr>
          <p:nvPr/>
        </p:nvPicPr>
        <p:blipFill>
          <a:blip r:embed="rId3"/>
          <a:stretch>
            <a:fillRect/>
          </a:stretch>
        </p:blipFill>
        <p:spPr>
          <a:xfrm>
            <a:off x="343490" y="261579"/>
            <a:ext cx="10474486" cy="6596421"/>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64288" y="252026"/>
            <a:ext cx="2838824" cy="450181"/>
          </a:xfrm>
          <a:prstGeom prst="rect">
            <a:avLst/>
          </a:prstGeom>
        </p:spPr>
      </p:pic>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10985330" y="5926975"/>
            <a:ext cx="481637" cy="599934"/>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77223" y="358785"/>
            <a:ext cx="1681506" cy="1681506"/>
          </a:xfrm>
          <a:prstGeom prst="rect">
            <a:avLst/>
          </a:prstGeom>
        </p:spPr>
      </p:pic>
      <p:sp>
        <p:nvSpPr>
          <p:cNvPr id="2" name="Tekstvak 1">
            <a:extLst>
              <a:ext uri="{FF2B5EF4-FFF2-40B4-BE49-F238E27FC236}">
                <a16:creationId xmlns:a16="http://schemas.microsoft.com/office/drawing/2014/main" id="{20AC8A08-135C-D56A-2BED-12C5D65B4065}"/>
              </a:ext>
            </a:extLst>
          </p:cNvPr>
          <p:cNvSpPr txBox="1"/>
          <p:nvPr/>
        </p:nvSpPr>
        <p:spPr>
          <a:xfrm>
            <a:off x="3338623" y="358784"/>
            <a:ext cx="7572024" cy="369332"/>
          </a:xfrm>
          <a:prstGeom prst="rect">
            <a:avLst/>
          </a:prstGeom>
          <a:noFill/>
        </p:spPr>
        <p:txBody>
          <a:bodyPr wrap="square" rtlCol="0">
            <a:spAutoFit/>
          </a:bodyPr>
          <a:lstStyle/>
          <a:p>
            <a:r>
              <a:rPr lang="nl-NL" b="1" dirty="0"/>
              <a:t>Scholen in deze gemeenten vallen onder het SWV Helmond Peelland PO</a:t>
            </a:r>
          </a:p>
        </p:txBody>
      </p:sp>
    </p:spTree>
    <p:extLst>
      <p:ext uri="{BB962C8B-B14F-4D97-AF65-F5344CB8AC3E}">
        <p14:creationId xmlns:p14="http://schemas.microsoft.com/office/powerpoint/2010/main" val="361475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1164274" y="1826237"/>
            <a:ext cx="9228043" cy="4524315"/>
          </a:xfrm>
          <a:prstGeom prst="rect">
            <a:avLst/>
          </a:prstGeom>
          <a:noFill/>
        </p:spPr>
        <p:txBody>
          <a:bodyPr wrap="square" rtlCol="0">
            <a:spAutoFit/>
          </a:bodyPr>
          <a:lstStyle/>
          <a:p>
            <a:pPr algn="l" rtl="0" fontAlgn="base"/>
            <a:r>
              <a:rPr lang="nl-NL" b="1" i="0" u="none" strike="noStrike" dirty="0">
                <a:solidFill>
                  <a:srgbClr val="000000"/>
                </a:solidFill>
                <a:effectLst/>
                <a:latin typeface="Bligh" panose="020B0604020203020204"/>
              </a:rPr>
              <a:t>Wat is de samenstelling van een samenwerkingsverband?</a:t>
            </a:r>
            <a:r>
              <a:rPr lang="en-US" b="0" i="0" dirty="0">
                <a:solidFill>
                  <a:srgbClr val="000000"/>
                </a:solidFill>
                <a:effectLst/>
                <a:latin typeface="Bligh" panose="020B0604020203020204"/>
              </a:rPr>
              <a:t>​</a:t>
            </a:r>
          </a:p>
          <a:p>
            <a:pPr algn="l" rtl="0" fontAlgn="base"/>
            <a:r>
              <a:rPr lang="nl-NL" b="0" i="0" u="none" strike="noStrike" dirty="0">
                <a:solidFill>
                  <a:srgbClr val="000000"/>
                </a:solidFill>
                <a:effectLst/>
                <a:latin typeface="Bligh" panose="020B0604020203020204"/>
              </a:rPr>
              <a:t>Samenwerkingsverbanden Primair Onderwijs = samenwerking tussen </a:t>
            </a:r>
            <a:r>
              <a:rPr lang="en-US" b="0" i="0" dirty="0">
                <a:solidFill>
                  <a:srgbClr val="000000"/>
                </a:solidFill>
                <a:effectLst/>
                <a:latin typeface="Bligh" panose="020B0604020203020204"/>
              </a:rPr>
              <a:t>​</a:t>
            </a:r>
          </a:p>
          <a:p>
            <a:pPr marL="285750" indent="-285750" algn="l" rtl="0" fontAlgn="base">
              <a:buFont typeface="Arial" panose="020B0604020202020204" pitchFamily="34" charset="0"/>
              <a:buChar char="•"/>
            </a:pPr>
            <a:r>
              <a:rPr lang="nl-NL" b="0" i="0" u="none" strike="noStrike" dirty="0">
                <a:solidFill>
                  <a:srgbClr val="000000"/>
                </a:solidFill>
                <a:effectLst/>
                <a:latin typeface="Bligh" panose="020B0604020203020204"/>
              </a:rPr>
              <a:t>Basisscholen</a:t>
            </a:r>
            <a:r>
              <a:rPr lang="en-US" b="0" i="0" dirty="0">
                <a:solidFill>
                  <a:srgbClr val="000000"/>
                </a:solidFill>
                <a:effectLst/>
                <a:latin typeface="Bligh" panose="020B0604020203020204"/>
              </a:rPr>
              <a:t>​</a:t>
            </a:r>
          </a:p>
          <a:p>
            <a:pPr marL="285750" indent="-285750" algn="l" rtl="0" fontAlgn="base">
              <a:buFont typeface="Arial" panose="020B0604020202020204" pitchFamily="34" charset="0"/>
              <a:buChar char="•"/>
            </a:pPr>
            <a:r>
              <a:rPr lang="nl-NL" b="0" i="0" u="none" strike="noStrike" dirty="0">
                <a:solidFill>
                  <a:srgbClr val="000000"/>
                </a:solidFill>
                <a:effectLst/>
                <a:latin typeface="Bligh" panose="020B0604020203020204"/>
              </a:rPr>
              <a:t>Speciaal Basisonderwijs</a:t>
            </a:r>
            <a:r>
              <a:rPr lang="en-US" b="0" i="0" dirty="0">
                <a:solidFill>
                  <a:srgbClr val="000000"/>
                </a:solidFill>
                <a:effectLst/>
                <a:latin typeface="Bligh" panose="020B0604020203020204"/>
              </a:rPr>
              <a:t>​</a:t>
            </a:r>
          </a:p>
          <a:p>
            <a:pPr marL="285750" indent="-285750" algn="l" rtl="0" fontAlgn="base">
              <a:buFont typeface="Arial" panose="020B0604020202020204" pitchFamily="34" charset="0"/>
              <a:buChar char="•"/>
            </a:pPr>
            <a:r>
              <a:rPr lang="nl-NL" b="0" i="0" u="none" strike="noStrike" dirty="0">
                <a:solidFill>
                  <a:srgbClr val="000000"/>
                </a:solidFill>
                <a:effectLst/>
                <a:latin typeface="Bligh" panose="020B0604020203020204"/>
              </a:rPr>
              <a:t>Speciaal Onderwijs, cluster 3 en 4.</a:t>
            </a:r>
            <a:r>
              <a:rPr lang="en-US" b="0" i="0" dirty="0">
                <a:solidFill>
                  <a:srgbClr val="000000"/>
                </a:solidFill>
                <a:effectLst/>
                <a:latin typeface="Bligh" panose="020B0604020203020204"/>
              </a:rPr>
              <a:t>​</a:t>
            </a:r>
          </a:p>
          <a:p>
            <a:pPr marL="285750" indent="-285750" algn="l" rtl="0" fontAlgn="base">
              <a:buFont typeface="Arial" panose="020B0604020202020204" pitchFamily="34" charset="0"/>
              <a:buChar char="•"/>
            </a:pPr>
            <a:endParaRPr lang="en-US" dirty="0">
              <a:solidFill>
                <a:srgbClr val="000000"/>
              </a:solidFill>
              <a:latin typeface="Bligh" panose="020B0604020203020204"/>
            </a:endParaRPr>
          </a:p>
          <a:p>
            <a:pPr algn="l" rtl="0" fontAlgn="base"/>
            <a:r>
              <a:rPr lang="en-US" b="0" i="0" dirty="0">
                <a:solidFill>
                  <a:srgbClr val="000000"/>
                </a:solidFill>
                <a:effectLst/>
                <a:latin typeface="Bligh" panose="020B0604020203020204"/>
              </a:rPr>
              <a:t>In Helmond Peelland </a:t>
            </a:r>
            <a:r>
              <a:rPr lang="en-US" b="0" i="0" dirty="0" err="1">
                <a:solidFill>
                  <a:srgbClr val="000000"/>
                </a:solidFill>
                <a:effectLst/>
                <a:latin typeface="Bligh" panose="020B0604020203020204"/>
              </a:rPr>
              <a:t>zijn</a:t>
            </a:r>
            <a:r>
              <a:rPr lang="en-US" b="0" i="0" dirty="0">
                <a:solidFill>
                  <a:srgbClr val="000000"/>
                </a:solidFill>
                <a:effectLst/>
                <a:latin typeface="Bligh" panose="020B0604020203020204"/>
              </a:rPr>
              <a:t> 100 basisscholen, 4 SBO scholen en 5 SO scholen.</a:t>
            </a:r>
          </a:p>
          <a:p>
            <a:pPr algn="l" rtl="0" fontAlgn="base"/>
            <a:r>
              <a:rPr lang="nl-NL" b="0" i="0" dirty="0">
                <a:solidFill>
                  <a:srgbClr val="000000"/>
                </a:solidFill>
                <a:effectLst/>
                <a:latin typeface="Bligh" panose="020B0604020203020204"/>
              </a:rPr>
              <a:t>​</a:t>
            </a:r>
          </a:p>
          <a:p>
            <a:pPr algn="l" rtl="0" fontAlgn="base"/>
            <a:r>
              <a:rPr lang="nl-NL" b="0" i="0" u="none" strike="noStrike" dirty="0">
                <a:solidFill>
                  <a:srgbClr val="000000"/>
                </a:solidFill>
                <a:effectLst/>
                <a:latin typeface="Bligh" panose="020B0604020203020204"/>
              </a:rPr>
              <a:t>Sommige scholen bestaan uit meerdere vestigingen. Het bestuur van de school is voor alle vestigingen aangesloten bij het SWV waarin de vestigingen liggen. Het is dus mogelijk dat een schoolbestuur bij meerdere </a:t>
            </a:r>
            <a:r>
              <a:rPr lang="nl-NL" b="0" i="0" u="none" strike="noStrike" dirty="0" err="1">
                <a:solidFill>
                  <a:srgbClr val="000000"/>
                </a:solidFill>
                <a:effectLst/>
                <a:latin typeface="Bligh" panose="020B0604020203020204"/>
              </a:rPr>
              <a:t>SWV’en</a:t>
            </a:r>
            <a:r>
              <a:rPr lang="nl-NL" b="0" i="0" u="none" strike="noStrike" dirty="0">
                <a:solidFill>
                  <a:srgbClr val="000000"/>
                </a:solidFill>
                <a:effectLst/>
                <a:latin typeface="Bligh" panose="020B0604020203020204"/>
              </a:rPr>
              <a:t> is aangesloten.</a:t>
            </a:r>
            <a:r>
              <a:rPr lang="en-US" b="0" i="0" dirty="0">
                <a:solidFill>
                  <a:srgbClr val="000000"/>
                </a:solidFill>
                <a:effectLst/>
                <a:latin typeface="Bligh" panose="020B0604020203020204"/>
              </a:rPr>
              <a:t>​</a:t>
            </a:r>
          </a:p>
          <a:p>
            <a:pPr algn="l" rtl="0" fontAlgn="base"/>
            <a:endParaRPr lang="en-US" dirty="0">
              <a:solidFill>
                <a:srgbClr val="000000"/>
              </a:solidFill>
              <a:latin typeface="Bligh" panose="020B0604020203020204"/>
            </a:endParaRPr>
          </a:p>
          <a:p>
            <a:pPr algn="l" rtl="0" fontAlgn="base"/>
            <a:r>
              <a:rPr lang="en-US" b="0" i="0" dirty="0" err="1">
                <a:solidFill>
                  <a:srgbClr val="000000"/>
                </a:solidFill>
                <a:effectLst/>
                <a:latin typeface="Bligh" panose="020B0604020203020204"/>
              </a:rPr>
              <a:t>Voorbeeld</a:t>
            </a:r>
            <a:r>
              <a:rPr lang="en-US" b="0" i="0" dirty="0">
                <a:solidFill>
                  <a:srgbClr val="000000"/>
                </a:solidFill>
                <a:effectLst/>
                <a:latin typeface="Bligh" panose="020B0604020203020204"/>
              </a:rPr>
              <a:t> is de school in </a:t>
            </a:r>
            <a:r>
              <a:rPr lang="en-US" b="0" i="0" dirty="0" err="1">
                <a:solidFill>
                  <a:srgbClr val="000000"/>
                </a:solidFill>
                <a:effectLst/>
                <a:latin typeface="Bligh" panose="020B0604020203020204"/>
              </a:rPr>
              <a:t>Boekel</a:t>
            </a:r>
            <a:r>
              <a:rPr lang="en-US" b="0" i="0" dirty="0">
                <a:solidFill>
                  <a:srgbClr val="000000"/>
                </a:solidFill>
                <a:effectLst/>
                <a:latin typeface="Bligh" panose="020B0604020203020204"/>
              </a:rPr>
              <a:t> – </a:t>
            </a:r>
            <a:r>
              <a:rPr lang="en-US" b="0" i="0" dirty="0" err="1">
                <a:solidFill>
                  <a:srgbClr val="000000"/>
                </a:solidFill>
                <a:effectLst/>
                <a:latin typeface="Bligh" panose="020B0604020203020204"/>
              </a:rPr>
              <a:t>Uilenspiegel</a:t>
            </a:r>
            <a:r>
              <a:rPr lang="en-US" b="0" i="0" dirty="0">
                <a:solidFill>
                  <a:srgbClr val="000000"/>
                </a:solidFill>
                <a:effectLst/>
                <a:latin typeface="Bligh" panose="020B0604020203020204"/>
              </a:rPr>
              <a:t>. </a:t>
            </a:r>
            <a:r>
              <a:rPr lang="en-US" b="0" i="0" dirty="0" err="1">
                <a:solidFill>
                  <a:srgbClr val="000000"/>
                </a:solidFill>
                <a:effectLst/>
                <a:latin typeface="Bligh" panose="020B0604020203020204"/>
              </a:rPr>
              <a:t>Hoort</a:t>
            </a:r>
            <a:r>
              <a:rPr lang="en-US" b="0" i="0" dirty="0">
                <a:solidFill>
                  <a:srgbClr val="000000"/>
                </a:solidFill>
                <a:effectLst/>
                <a:latin typeface="Bligh" panose="020B0604020203020204"/>
              </a:rPr>
              <a:t> </a:t>
            </a:r>
            <a:r>
              <a:rPr lang="en-US" b="0" i="0" dirty="0" err="1">
                <a:solidFill>
                  <a:srgbClr val="000000"/>
                </a:solidFill>
                <a:effectLst/>
                <a:latin typeface="Bligh" panose="020B0604020203020204"/>
              </a:rPr>
              <a:t>onder</a:t>
            </a:r>
            <a:r>
              <a:rPr lang="en-US" b="0" i="0" dirty="0">
                <a:solidFill>
                  <a:srgbClr val="000000"/>
                </a:solidFill>
                <a:effectLst/>
                <a:latin typeface="Bligh" panose="020B0604020203020204"/>
              </a:rPr>
              <a:t> </a:t>
            </a:r>
            <a:r>
              <a:rPr lang="en-US" b="0" i="0" dirty="0" err="1">
                <a:solidFill>
                  <a:srgbClr val="000000"/>
                </a:solidFill>
                <a:effectLst/>
                <a:latin typeface="Bligh" panose="020B0604020203020204"/>
              </a:rPr>
              <a:t>schoolbestuur</a:t>
            </a:r>
            <a:r>
              <a:rPr lang="en-US" b="0" i="0" dirty="0">
                <a:solidFill>
                  <a:srgbClr val="000000"/>
                </a:solidFill>
                <a:effectLst/>
                <a:latin typeface="Bligh" panose="020B0604020203020204"/>
              </a:rPr>
              <a:t> SAAM (25 scholen). Allen </a:t>
            </a:r>
            <a:r>
              <a:rPr lang="en-US" b="0" i="0" dirty="0" err="1">
                <a:solidFill>
                  <a:srgbClr val="000000"/>
                </a:solidFill>
                <a:effectLst/>
                <a:latin typeface="Bligh" panose="020B0604020203020204"/>
              </a:rPr>
              <a:t>Uilenspiegel</a:t>
            </a:r>
            <a:r>
              <a:rPr lang="en-US" b="0" i="0" dirty="0">
                <a:solidFill>
                  <a:srgbClr val="000000"/>
                </a:solidFill>
                <a:effectLst/>
                <a:latin typeface="Bligh" panose="020B0604020203020204"/>
              </a:rPr>
              <a:t> </a:t>
            </a:r>
            <a:r>
              <a:rPr lang="en-US" b="0" i="0" dirty="0" err="1">
                <a:solidFill>
                  <a:srgbClr val="000000"/>
                </a:solidFill>
                <a:effectLst/>
                <a:latin typeface="Bligh" panose="020B0604020203020204"/>
              </a:rPr>
              <a:t>valt</a:t>
            </a:r>
            <a:r>
              <a:rPr lang="en-US" b="0" i="0" dirty="0">
                <a:solidFill>
                  <a:srgbClr val="000000"/>
                </a:solidFill>
                <a:effectLst/>
                <a:latin typeface="Bligh" panose="020B0604020203020204"/>
              </a:rPr>
              <a:t> </a:t>
            </a:r>
            <a:r>
              <a:rPr lang="en-US" b="0" i="0" dirty="0" err="1">
                <a:solidFill>
                  <a:srgbClr val="000000"/>
                </a:solidFill>
                <a:effectLst/>
                <a:latin typeface="Bligh" panose="020B0604020203020204"/>
              </a:rPr>
              <a:t>onder</a:t>
            </a:r>
            <a:r>
              <a:rPr lang="en-US" b="0" i="0" dirty="0">
                <a:solidFill>
                  <a:srgbClr val="000000"/>
                </a:solidFill>
                <a:effectLst/>
                <a:latin typeface="Bligh" panose="020B0604020203020204"/>
              </a:rPr>
              <a:t> SWV Helmond Peelland PO.</a:t>
            </a:r>
          </a:p>
          <a:p>
            <a:pPr algn="l" rtl="0" fontAlgn="base"/>
            <a:endParaRPr lang="en-US" b="0" i="0" dirty="0">
              <a:solidFill>
                <a:srgbClr val="000000"/>
              </a:solidFill>
              <a:effectLst/>
              <a:latin typeface="Bligh" panose="020B0604020203020204"/>
            </a:endParaRPr>
          </a:p>
          <a:p>
            <a:pPr algn="l" rtl="0" fontAlgn="base"/>
            <a:r>
              <a:rPr lang="nl-NL" b="0" i="0" dirty="0">
                <a:solidFill>
                  <a:srgbClr val="000000"/>
                </a:solidFill>
                <a:effectLst/>
                <a:latin typeface="Neue Haas Grotesk Text Pro" panose="020B0504020202020204" pitchFamily="34" charset="0"/>
              </a:rPr>
              <a:t>​</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16423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3"/>
          <a:stretch>
            <a:fillRect/>
          </a:stretch>
        </p:blipFill>
        <p:spPr>
          <a:xfrm>
            <a:off x="8886825" y="2310314"/>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533271" y="2319332"/>
            <a:ext cx="8025937" cy="3416320"/>
          </a:xfrm>
          <a:prstGeom prst="rect">
            <a:avLst/>
          </a:prstGeom>
          <a:noFill/>
        </p:spPr>
        <p:txBody>
          <a:bodyPr wrap="square" rtlCol="0">
            <a:spAutoFit/>
          </a:bodyPr>
          <a:lstStyle/>
          <a:p>
            <a:r>
              <a:rPr lang="nl-NL" b="1" dirty="0">
                <a:latin typeface="Bligh" panose="020B0604020203020204"/>
              </a:rPr>
              <a:t>Terug bij Klaasje</a:t>
            </a:r>
          </a:p>
          <a:p>
            <a:endParaRPr lang="nl-NL" dirty="0">
              <a:latin typeface="Bligh" panose="020B0604020203020204"/>
            </a:endParaRPr>
          </a:p>
          <a:p>
            <a:r>
              <a:rPr lang="nl-NL" dirty="0">
                <a:latin typeface="Bligh" panose="020B0604020203020204"/>
              </a:rPr>
              <a:t>Samen met de gedragsdeskundige van het SWV komen ouders, school en gedragsdeskundige tot de conclusie dat een speciale school beter past bij Klaasje. </a:t>
            </a:r>
          </a:p>
          <a:p>
            <a:endParaRPr lang="nl-NL" dirty="0">
              <a:latin typeface="Bligh" panose="020B0604020203020204"/>
            </a:endParaRPr>
          </a:p>
          <a:p>
            <a:endParaRPr lang="nl-NL" dirty="0">
              <a:latin typeface="Bligh" panose="020B0604020203020204"/>
            </a:endParaRPr>
          </a:p>
          <a:p>
            <a:r>
              <a:rPr lang="nl-NL" b="1" dirty="0">
                <a:latin typeface="Bligh" panose="020B0604020203020204"/>
              </a:rPr>
              <a:t>Wat is ervoor nodig is om Klaasje bij een SBO of SO te plaatsen?</a:t>
            </a:r>
          </a:p>
          <a:p>
            <a:endParaRPr lang="nl-NL" b="1" dirty="0"/>
          </a:p>
          <a:p>
            <a:endParaRPr lang="nl-NL" b="1" dirty="0"/>
          </a:p>
          <a:p>
            <a:endParaRPr lang="nl-NL" dirty="0"/>
          </a:p>
          <a:p>
            <a:endParaRPr lang="nl-NL" dirty="0"/>
          </a:p>
        </p:txBody>
      </p:sp>
      <p:pic>
        <p:nvPicPr>
          <p:cNvPr id="3" name="Afbeelding 2">
            <a:extLst>
              <a:ext uri="{FF2B5EF4-FFF2-40B4-BE49-F238E27FC236}">
                <a16:creationId xmlns:a16="http://schemas.microsoft.com/office/drawing/2014/main" id="{6F9BD9F3-D6D1-ED0C-4BC2-890B3FD74E2D}"/>
              </a:ext>
            </a:extLst>
          </p:cNvPr>
          <p:cNvPicPr>
            <a:picLocks noChangeAspect="1"/>
          </p:cNvPicPr>
          <p:nvPr/>
        </p:nvPicPr>
        <p:blipFill>
          <a:blip r:embed="rId14"/>
          <a:stretch>
            <a:fillRect/>
          </a:stretch>
        </p:blipFill>
        <p:spPr>
          <a:xfrm>
            <a:off x="3949211" y="69034"/>
            <a:ext cx="1499746" cy="2158171"/>
          </a:xfrm>
          <a:prstGeom prst="rect">
            <a:avLst/>
          </a:prstGeom>
        </p:spPr>
      </p:pic>
    </p:spTree>
    <p:extLst>
      <p:ext uri="{BB962C8B-B14F-4D97-AF65-F5344CB8AC3E}">
        <p14:creationId xmlns:p14="http://schemas.microsoft.com/office/powerpoint/2010/main" val="298578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41371" y="0"/>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a:off x="1638677" y="1038488"/>
            <a:ext cx="7315200" cy="461665"/>
          </a:xfrm>
          <a:prstGeom prst="rect">
            <a:avLst/>
          </a:prstGeom>
          <a:noFill/>
        </p:spPr>
        <p:txBody>
          <a:bodyPr wrap="square" lIns="0" tIns="0" rIns="0" bIns="0" rtlCol="0">
            <a:spAutoFit/>
          </a:bodyPr>
          <a:lstStyle/>
          <a:p>
            <a:r>
              <a:rPr lang="nl-NL" sz="3000" b="1" dirty="0">
                <a:solidFill>
                  <a:srgbClr val="575651"/>
                </a:solidFill>
                <a:latin typeface="Bligh" panose="020B0604020203020204" pitchFamily="34" charset="77"/>
                <a:cs typeface="Bligh" panose="020B0604020203020204" pitchFamily="34" charset="77"/>
              </a:rPr>
              <a:t>Wat zie ik in de klas?</a:t>
            </a: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sp>
        <p:nvSpPr>
          <p:cNvPr id="2" name="Tekstvak 1">
            <a:extLst>
              <a:ext uri="{FF2B5EF4-FFF2-40B4-BE49-F238E27FC236}">
                <a16:creationId xmlns:a16="http://schemas.microsoft.com/office/drawing/2014/main" id="{9A4E94D0-04DF-2CD5-B22C-58852539E6D0}"/>
              </a:ext>
            </a:extLst>
          </p:cNvPr>
          <p:cNvSpPr txBox="1"/>
          <p:nvPr/>
        </p:nvSpPr>
        <p:spPr>
          <a:xfrm>
            <a:off x="801384" y="1734111"/>
            <a:ext cx="9948132" cy="2616101"/>
          </a:xfrm>
          <a:prstGeom prst="rect">
            <a:avLst/>
          </a:prstGeom>
          <a:noFill/>
        </p:spPr>
        <p:txBody>
          <a:bodyPr wrap="square">
            <a:spAutoFit/>
          </a:bodyPr>
          <a:lstStyle/>
          <a:p>
            <a:endParaRPr lang="nl-NL" sz="2000" dirty="0">
              <a:effectLst/>
              <a:latin typeface="Bligh" panose="020B0604020203020204" pitchFamily="34" charset="0"/>
              <a:ea typeface="MS Mincho" panose="02020609040205080304" pitchFamily="49" charset="-128"/>
              <a:cs typeface="Bligh" panose="020B0604020203020204" pitchFamily="34" charset="0"/>
            </a:endParaRPr>
          </a:p>
          <a:p>
            <a:r>
              <a:rPr lang="nl-NL" sz="1800" dirty="0">
                <a:effectLst/>
                <a:latin typeface="Bligh" panose="020B0604020203020204" pitchFamily="34" charset="0"/>
                <a:ea typeface="MS Mincho" panose="02020609040205080304" pitchFamily="49" charset="-128"/>
                <a:cs typeface="Bligh" panose="020B0604020203020204" pitchFamily="34" charset="0"/>
              </a:rPr>
              <a:t>In jouw klas (reguliere basisschool) zit kindje Klaasje. Klaasje </a:t>
            </a:r>
            <a:r>
              <a:rPr lang="nl-NL" dirty="0">
                <a:latin typeface="Bligh" panose="020B0604020203020204" pitchFamily="34" charset="0"/>
                <a:ea typeface="MS Mincho" panose="02020609040205080304" pitchFamily="49" charset="-128"/>
                <a:cs typeface="Bligh" panose="020B0604020203020204" pitchFamily="34" charset="0"/>
              </a:rPr>
              <a:t>heeft op meerdere leergebieden een achterstand. Vanuit het ondersteuningsteam van de school is al extra ondersteuning geboden, maar Klaasje gaat maar niet vooruit. Je ziet ook dat de aansluiting met andere kinderen steeds moeizamer gaat en dat je als leerkracht vastloopt. Er moet iets gebeuren voor Klaasje.</a:t>
            </a:r>
          </a:p>
          <a:p>
            <a:endParaRPr lang="nl-NL" dirty="0">
              <a:latin typeface="Bligh" panose="020B0604020203020204" pitchFamily="34" charset="0"/>
              <a:ea typeface="MS Mincho" panose="02020609040205080304" pitchFamily="49" charset="-128"/>
              <a:cs typeface="Bligh" panose="020B0604020203020204" pitchFamily="34" charset="0"/>
            </a:endParaRPr>
          </a:p>
          <a:p>
            <a:endParaRPr lang="nl-NL" sz="1800" b="1" dirty="0">
              <a:effectLst/>
              <a:latin typeface="Bligh" panose="020B0604020203020204" pitchFamily="34" charset="0"/>
              <a:ea typeface="MS Mincho" panose="02020609040205080304" pitchFamily="49" charset="-128"/>
              <a:cs typeface="Bligh" panose="020B0604020203020204" pitchFamily="34" charset="0"/>
            </a:endParaRPr>
          </a:p>
          <a:p>
            <a:endParaRPr lang="nl-NL" sz="1800" dirty="0">
              <a:effectLst/>
              <a:latin typeface="Bligh" panose="020B0604020203020204" pitchFamily="34" charset="0"/>
              <a:ea typeface="MS Mincho" panose="02020609040205080304" pitchFamily="49" charset="-128"/>
              <a:cs typeface="Bligh" panose="020B0604020203020204" pitchFamily="34" charset="0"/>
            </a:endParaRPr>
          </a:p>
        </p:txBody>
      </p:sp>
      <p:pic>
        <p:nvPicPr>
          <p:cNvPr id="4" name="Afbeelding 3">
            <a:extLst>
              <a:ext uri="{FF2B5EF4-FFF2-40B4-BE49-F238E27FC236}">
                <a16:creationId xmlns:a16="http://schemas.microsoft.com/office/drawing/2014/main" id="{44D18D82-A92D-53DC-1C7F-EA1D8DF1508F}"/>
              </a:ext>
            </a:extLst>
          </p:cNvPr>
          <p:cNvPicPr>
            <a:picLocks noChangeAspect="1"/>
          </p:cNvPicPr>
          <p:nvPr/>
        </p:nvPicPr>
        <p:blipFill>
          <a:blip r:embed="rId11"/>
          <a:stretch>
            <a:fillRect/>
          </a:stretch>
        </p:blipFill>
        <p:spPr>
          <a:xfrm>
            <a:off x="8501394" y="3388160"/>
            <a:ext cx="1504950" cy="2162175"/>
          </a:xfrm>
          <a:prstGeom prst="rect">
            <a:avLst/>
          </a:prstGeom>
        </p:spPr>
      </p:pic>
    </p:spTree>
    <p:extLst>
      <p:ext uri="{BB962C8B-B14F-4D97-AF65-F5344CB8AC3E}">
        <p14:creationId xmlns:p14="http://schemas.microsoft.com/office/powerpoint/2010/main" val="131091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287" y="5341056"/>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1"/>
          <a:stretch>
            <a:fillRect/>
          </a:stretch>
        </p:blipFill>
        <p:spPr>
          <a:xfrm>
            <a:off x="9721601" y="2501700"/>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745466" y="1573534"/>
            <a:ext cx="9490568" cy="5078313"/>
          </a:xfrm>
          <a:prstGeom prst="rect">
            <a:avLst/>
          </a:prstGeom>
          <a:noFill/>
        </p:spPr>
        <p:txBody>
          <a:bodyPr wrap="square" rtlCol="0">
            <a:spAutoFit/>
          </a:bodyPr>
          <a:lstStyle/>
          <a:p>
            <a:r>
              <a:rPr lang="nl-NL" b="1" dirty="0">
                <a:latin typeface="Bligh" panose="020B0604020203020204"/>
              </a:rPr>
              <a:t>Een SBO of SO school is nodig. Wat nu?</a:t>
            </a:r>
          </a:p>
          <a:p>
            <a:endParaRPr lang="nl-NL" b="1" dirty="0">
              <a:latin typeface="Bligh" panose="020B0604020203020204"/>
            </a:endParaRPr>
          </a:p>
          <a:p>
            <a:r>
              <a:rPr lang="nl-NL" dirty="0">
                <a:latin typeface="Bligh" panose="020B0604020203020204"/>
              </a:rPr>
              <a:t>Om geplaatst te kunnen worden is er een </a:t>
            </a:r>
            <a:r>
              <a:rPr lang="nl-NL" b="1" dirty="0">
                <a:latin typeface="Bligh" panose="020B0604020203020204"/>
              </a:rPr>
              <a:t>TOELAATBAARHEIDSVERKLARING (TLV) </a:t>
            </a:r>
            <a:r>
              <a:rPr lang="nl-NL" dirty="0">
                <a:latin typeface="Bligh" panose="020B0604020203020204"/>
              </a:rPr>
              <a:t>nodig. </a:t>
            </a:r>
          </a:p>
          <a:p>
            <a:endParaRPr lang="nl-NL" b="1" dirty="0">
              <a:latin typeface="Bligh" panose="020B0604020203020204"/>
            </a:endParaRPr>
          </a:p>
          <a:p>
            <a:r>
              <a:rPr lang="nl-NL" dirty="0"/>
              <a:t>Zonder een TLV kan een kind niet naar het speciaal onderwijs.</a:t>
            </a:r>
          </a:p>
          <a:p>
            <a:endParaRPr lang="nl-NL" dirty="0"/>
          </a:p>
          <a:p>
            <a:r>
              <a:rPr lang="nl-NL" dirty="0"/>
              <a:t>Het SWV is verantwoordelijk voor het afgeven van een TLV.</a:t>
            </a:r>
          </a:p>
          <a:p>
            <a:r>
              <a:rPr lang="nl-NL" dirty="0"/>
              <a:t>Het kan dus voorkomen dat een SWV beoordeeld dat een verwijzing naar SBO / SO niet nodig is en dat er geen TLV wordt afgegeven.</a:t>
            </a:r>
          </a:p>
          <a:p>
            <a:r>
              <a:rPr lang="nl-NL" dirty="0"/>
              <a:t>Om goed te kunnen beoordelen of een aanvraag voor toelating tot het speciaal onderwijs terecht is, zijn er 2 onafhankelijk deskundigen die dat samen beoordelen.</a:t>
            </a:r>
          </a:p>
          <a:p>
            <a:endParaRPr lang="nl-NL" dirty="0"/>
          </a:p>
          <a:p>
            <a:r>
              <a:rPr lang="nl-NL" dirty="0"/>
              <a:t>Op de website van het SWV staan de afspraken die gemaakt zijn om een TLV aan te kunnen vragen.</a:t>
            </a:r>
          </a:p>
          <a:p>
            <a:endParaRPr lang="nl-NL" dirty="0"/>
          </a:p>
          <a:p>
            <a:endParaRPr lang="nl-NL" dirty="0"/>
          </a:p>
          <a:p>
            <a:r>
              <a:rPr lang="nl-NL" dirty="0">
                <a:hlinkClick r:id="rId12"/>
              </a:rPr>
              <a:t>SWV - Procedure ondersteuningsaanvraag - 01-07-22_1.pdf (swv-peelland.nl)</a:t>
            </a:r>
            <a:endParaRPr lang="nl-NL" dirty="0"/>
          </a:p>
          <a:p>
            <a:endParaRPr lang="nl-NL" dirty="0"/>
          </a:p>
          <a:p>
            <a:endParaRPr lang="nl-NL" dirty="0"/>
          </a:p>
        </p:txBody>
      </p:sp>
    </p:spTree>
    <p:extLst>
      <p:ext uri="{BB962C8B-B14F-4D97-AF65-F5344CB8AC3E}">
        <p14:creationId xmlns:p14="http://schemas.microsoft.com/office/powerpoint/2010/main" val="991178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3"/>
          <a:stretch>
            <a:fillRect/>
          </a:stretch>
        </p:blipFill>
        <p:spPr>
          <a:xfrm>
            <a:off x="9902686" y="2641689"/>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723015" y="1734110"/>
            <a:ext cx="8831988" cy="5909310"/>
          </a:xfrm>
          <a:prstGeom prst="rect">
            <a:avLst/>
          </a:prstGeom>
          <a:noFill/>
        </p:spPr>
        <p:txBody>
          <a:bodyPr wrap="square" rtlCol="0">
            <a:spAutoFit/>
          </a:bodyPr>
          <a:lstStyle/>
          <a:p>
            <a:r>
              <a:rPr lang="nl-NL" dirty="0"/>
              <a:t>De uitkomst van het advies van de gedragsdeskundige van het SWV had ook kunnen zijn dat verwacht wordt dat Klaasje met extra ondersteuning bovenop de ondersteuning die de school al biedt kansen heeft om bij de eigen school te kunnen blijven.</a:t>
            </a:r>
          </a:p>
          <a:p>
            <a:endParaRPr lang="nl-NL" dirty="0"/>
          </a:p>
          <a:p>
            <a:r>
              <a:rPr lang="nl-NL" dirty="0"/>
              <a:t>Samen met ouders, de gedragsdeskundige van het SWV, iemand van de gemeente en eventueel een extra deskundige wordt er een </a:t>
            </a:r>
            <a:r>
              <a:rPr lang="nl-NL" dirty="0">
                <a:hlinkClick r:id="rId14"/>
              </a:rPr>
              <a:t>Kans!overleg</a:t>
            </a:r>
            <a:r>
              <a:rPr lang="nl-NL" b="1" dirty="0"/>
              <a:t> </a:t>
            </a:r>
            <a:r>
              <a:rPr lang="nl-NL" dirty="0"/>
              <a:t>ingepland.</a:t>
            </a:r>
          </a:p>
          <a:p>
            <a:r>
              <a:rPr lang="nl-NL" dirty="0"/>
              <a:t>In dat Kans!overleg wordt gezamenlijk beoordeeld wat Klaasje nodig heeft.</a:t>
            </a:r>
          </a:p>
          <a:p>
            <a:endParaRPr lang="nl-NL" dirty="0"/>
          </a:p>
          <a:p>
            <a:r>
              <a:rPr lang="nl-NL" dirty="0"/>
              <a:t>Met bijvoorbeeld een </a:t>
            </a:r>
            <a:r>
              <a:rPr lang="nl-NL" dirty="0">
                <a:hlinkClick r:id="rId15"/>
              </a:rPr>
              <a:t>arrangement</a:t>
            </a:r>
            <a:r>
              <a:rPr lang="nl-NL" dirty="0"/>
              <a:t> (extra gelden vanuit het SWV) krijgt Klaasje extra ondersteuning waardoor weer stappen in de ontwikkeling gezet kunnen worden. Tussentijds wordt samen gevolgd hoe Klaasje zich ontwikkelt en/of het arrangement nog voldoende is om Klaasje de passende plek te kunnen geven.</a:t>
            </a:r>
          </a:p>
          <a:p>
            <a:endParaRPr lang="nl-NL" dirty="0"/>
          </a:p>
          <a:p>
            <a:r>
              <a:rPr lang="nl-NL" dirty="0"/>
              <a:t>Voorbeeld het IncluZief arrangement. Voor een kindje met het syndroom van Down ontvangt een school een bedrag van € 6.000 om bijvoorbeeld extra uren in te kunnen zetten voor een onderwijsassistent. (de school bepaalt wat nodig is) en vanuit een expertiseteam is er aantal uur beschikbaar om de school te helpen met extra kennis over wat dit kind nodig heeft.</a:t>
            </a:r>
          </a:p>
          <a:p>
            <a:endParaRPr lang="nl-NL" b="1" dirty="0"/>
          </a:p>
          <a:p>
            <a:endParaRPr lang="nl-NL" b="1" dirty="0"/>
          </a:p>
          <a:p>
            <a:endParaRPr lang="nl-NL" dirty="0"/>
          </a:p>
          <a:p>
            <a:endParaRPr lang="nl-NL" dirty="0"/>
          </a:p>
        </p:txBody>
      </p:sp>
    </p:spTree>
    <p:extLst>
      <p:ext uri="{BB962C8B-B14F-4D97-AF65-F5344CB8AC3E}">
        <p14:creationId xmlns:p14="http://schemas.microsoft.com/office/powerpoint/2010/main" val="211386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2" name="Tekstvak 1">
            <a:extLst>
              <a:ext uri="{FF2B5EF4-FFF2-40B4-BE49-F238E27FC236}">
                <a16:creationId xmlns:a16="http://schemas.microsoft.com/office/drawing/2014/main" id="{7966CEE8-3262-A9FC-0E9C-47200828FDBA}"/>
              </a:ext>
            </a:extLst>
          </p:cNvPr>
          <p:cNvSpPr txBox="1"/>
          <p:nvPr/>
        </p:nvSpPr>
        <p:spPr>
          <a:xfrm>
            <a:off x="723015" y="1734110"/>
            <a:ext cx="8831988" cy="1200329"/>
          </a:xfrm>
          <a:prstGeom prst="rect">
            <a:avLst/>
          </a:prstGeom>
          <a:noFill/>
        </p:spPr>
        <p:txBody>
          <a:bodyPr wrap="square" rtlCol="0">
            <a:spAutoFit/>
          </a:bodyPr>
          <a:lstStyle/>
          <a:p>
            <a:endParaRPr lang="nl-NL" b="1" dirty="0"/>
          </a:p>
          <a:p>
            <a:endParaRPr lang="nl-NL" b="1" dirty="0"/>
          </a:p>
          <a:p>
            <a:endParaRPr lang="nl-NL" dirty="0"/>
          </a:p>
          <a:p>
            <a:endParaRPr lang="nl-NL" dirty="0"/>
          </a:p>
        </p:txBody>
      </p:sp>
      <p:pic>
        <p:nvPicPr>
          <p:cNvPr id="7" name="Afbeelding 6">
            <a:extLst>
              <a:ext uri="{FF2B5EF4-FFF2-40B4-BE49-F238E27FC236}">
                <a16:creationId xmlns:a16="http://schemas.microsoft.com/office/drawing/2014/main" id="{8727FB01-72E9-EBA3-CBF7-53BBC13C1A5F}"/>
              </a:ext>
            </a:extLst>
          </p:cNvPr>
          <p:cNvPicPr>
            <a:picLocks noChangeAspect="1"/>
          </p:cNvPicPr>
          <p:nvPr/>
        </p:nvPicPr>
        <p:blipFill>
          <a:blip r:embed="rId5"/>
          <a:stretch>
            <a:fillRect/>
          </a:stretch>
        </p:blipFill>
        <p:spPr>
          <a:xfrm>
            <a:off x="3359240" y="252026"/>
            <a:ext cx="5429956" cy="6858000"/>
          </a:xfrm>
          <a:prstGeom prst="rect">
            <a:avLst/>
          </a:prstGeom>
        </p:spPr>
      </p:pic>
    </p:spTree>
    <p:extLst>
      <p:ext uri="{BB962C8B-B14F-4D97-AF65-F5344CB8AC3E}">
        <p14:creationId xmlns:p14="http://schemas.microsoft.com/office/powerpoint/2010/main" val="311598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2" name="Tekstvak 1">
            <a:extLst>
              <a:ext uri="{FF2B5EF4-FFF2-40B4-BE49-F238E27FC236}">
                <a16:creationId xmlns:a16="http://schemas.microsoft.com/office/drawing/2014/main" id="{7966CEE8-3262-A9FC-0E9C-47200828FDBA}"/>
              </a:ext>
            </a:extLst>
          </p:cNvPr>
          <p:cNvSpPr txBox="1"/>
          <p:nvPr/>
        </p:nvSpPr>
        <p:spPr>
          <a:xfrm>
            <a:off x="723015" y="1734110"/>
            <a:ext cx="10738883" cy="3693319"/>
          </a:xfrm>
          <a:prstGeom prst="rect">
            <a:avLst/>
          </a:prstGeom>
          <a:noFill/>
        </p:spPr>
        <p:txBody>
          <a:bodyPr wrap="square" rtlCol="0">
            <a:spAutoFit/>
          </a:bodyPr>
          <a:lstStyle/>
          <a:p>
            <a:endParaRPr lang="nl-NL" b="1" dirty="0"/>
          </a:p>
          <a:p>
            <a:endParaRPr lang="nl-NL" b="1" dirty="0"/>
          </a:p>
          <a:p>
            <a:endParaRPr lang="nl-NL" dirty="0">
              <a:latin typeface="Bligh" panose="020B0604020203020204"/>
            </a:endParaRPr>
          </a:p>
          <a:p>
            <a:r>
              <a:rPr lang="nl-NL" dirty="0">
                <a:latin typeface="Bligh" panose="020B0604020203020204"/>
              </a:rPr>
              <a:t>Soms heeft een kind meer nodig dan ondersteuning in het onderwijs en is er ook ondersteuning nodig op het gebied van zorg. Ook daar kun je als leerkracht mee te maken krijgen.</a:t>
            </a:r>
          </a:p>
          <a:p>
            <a:endParaRPr lang="nl-NL" dirty="0">
              <a:latin typeface="Bligh" panose="020B0604020203020204"/>
            </a:endParaRPr>
          </a:p>
          <a:p>
            <a:r>
              <a:rPr lang="nl-NL" dirty="0">
                <a:latin typeface="Bligh" panose="020B0604020203020204"/>
              </a:rPr>
              <a:t>Bijvoorbeeld:</a:t>
            </a:r>
          </a:p>
          <a:p>
            <a:r>
              <a:rPr lang="nl-NL" dirty="0">
                <a:latin typeface="Bligh" panose="020B0604020203020204"/>
              </a:rPr>
              <a:t>Bij ernstige enkelvoudige dyslexie is niet de school of het SWV verantwoordelijk voor vergoeding, diagnose of behandeling, maar de gemeente via de Jeugdwet.</a:t>
            </a:r>
          </a:p>
          <a:p>
            <a:endParaRPr lang="nl-NL" dirty="0">
              <a:latin typeface="Bligh" panose="020B0604020203020204"/>
            </a:endParaRPr>
          </a:p>
          <a:p>
            <a:r>
              <a:rPr lang="nl-NL" dirty="0">
                <a:latin typeface="Bligh" panose="020B0604020203020204"/>
              </a:rPr>
              <a:t>Scholen en SWV werken dan ook nauw samen met de gemeente. Scholen/SWV overleggen met professionals in zorg- en adviesteams of </a:t>
            </a:r>
            <a:r>
              <a:rPr lang="nl-NL" dirty="0" err="1">
                <a:latin typeface="Bligh" panose="020B0604020203020204"/>
              </a:rPr>
              <a:t>MDO’s</a:t>
            </a:r>
            <a:r>
              <a:rPr lang="nl-NL" dirty="0">
                <a:latin typeface="Bligh" panose="020B0604020203020204"/>
              </a:rPr>
              <a:t>. Zo wordt samen gekeken welke ondersteuning</a:t>
            </a:r>
          </a:p>
          <a:p>
            <a:r>
              <a:rPr lang="nl-NL" dirty="0">
                <a:latin typeface="Bligh" panose="020B0604020203020204"/>
              </a:rPr>
              <a:t>er nodig is en hoe dat georganiseerd kan worden. Dat gaat altijd in overleg met ouders.</a:t>
            </a:r>
          </a:p>
        </p:txBody>
      </p:sp>
      <p:sp>
        <p:nvSpPr>
          <p:cNvPr id="3" name="Tekstvak 2">
            <a:extLst>
              <a:ext uri="{FF2B5EF4-FFF2-40B4-BE49-F238E27FC236}">
                <a16:creationId xmlns:a16="http://schemas.microsoft.com/office/drawing/2014/main" id="{DC846BB8-F7D7-9C04-CEE5-BF65D057A973}"/>
              </a:ext>
            </a:extLst>
          </p:cNvPr>
          <p:cNvSpPr txBox="1"/>
          <p:nvPr/>
        </p:nvSpPr>
        <p:spPr>
          <a:xfrm>
            <a:off x="723015" y="1303223"/>
            <a:ext cx="10334847" cy="430887"/>
          </a:xfrm>
          <a:prstGeom prst="rect">
            <a:avLst/>
          </a:prstGeom>
          <a:noFill/>
        </p:spPr>
        <p:txBody>
          <a:bodyPr wrap="square" rtlCol="0">
            <a:spAutoFit/>
          </a:bodyPr>
          <a:lstStyle/>
          <a:p>
            <a:r>
              <a:rPr lang="nl-NL" sz="2200" b="1" dirty="0">
                <a:latin typeface="Bligh" panose="020B0604020203020204"/>
              </a:rPr>
              <a:t>Onderwijs en zorg rondom een kind</a:t>
            </a:r>
          </a:p>
        </p:txBody>
      </p:sp>
      <p:pic>
        <p:nvPicPr>
          <p:cNvPr id="4" name="Graphic 3">
            <a:extLst>
              <a:ext uri="{FF2B5EF4-FFF2-40B4-BE49-F238E27FC236}">
                <a16:creationId xmlns:a16="http://schemas.microsoft.com/office/drawing/2014/main" id="{02E43144-B91B-E563-60B5-837242E3FF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2686" y="460765"/>
            <a:ext cx="1720158" cy="1720158"/>
          </a:xfrm>
          <a:prstGeom prst="rect">
            <a:avLst/>
          </a:prstGeom>
        </p:spPr>
      </p:pic>
      <p:pic>
        <p:nvPicPr>
          <p:cNvPr id="5" name="Afbeelding 4">
            <a:extLst>
              <a:ext uri="{FF2B5EF4-FFF2-40B4-BE49-F238E27FC236}">
                <a16:creationId xmlns:a16="http://schemas.microsoft.com/office/drawing/2014/main" id="{42674874-95DC-0EE6-3704-90868270B9A0}"/>
              </a:ext>
            </a:extLst>
          </p:cNvPr>
          <p:cNvPicPr>
            <a:picLocks noChangeAspect="1"/>
          </p:cNvPicPr>
          <p:nvPr/>
        </p:nvPicPr>
        <p:blipFill>
          <a:blip r:embed="rId7"/>
          <a:stretch>
            <a:fillRect/>
          </a:stretch>
        </p:blipFill>
        <p:spPr>
          <a:xfrm>
            <a:off x="10518802" y="4892481"/>
            <a:ext cx="1500204" cy="2174647"/>
          </a:xfrm>
          <a:prstGeom prst="rect">
            <a:avLst/>
          </a:prstGeom>
        </p:spPr>
      </p:pic>
    </p:spTree>
    <p:extLst>
      <p:ext uri="{BB962C8B-B14F-4D97-AF65-F5344CB8AC3E}">
        <p14:creationId xmlns:p14="http://schemas.microsoft.com/office/powerpoint/2010/main" val="884910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5" name="Afbeelding 4">
            <a:extLst>
              <a:ext uri="{FF2B5EF4-FFF2-40B4-BE49-F238E27FC236}">
                <a16:creationId xmlns:a16="http://schemas.microsoft.com/office/drawing/2014/main" id="{CC34A1A2-6650-DD89-F6DD-6596CC4AE919}"/>
              </a:ext>
            </a:extLst>
          </p:cNvPr>
          <p:cNvPicPr>
            <a:picLocks noChangeAspect="1"/>
          </p:cNvPicPr>
          <p:nvPr/>
        </p:nvPicPr>
        <p:blipFill>
          <a:blip r:embed="rId5"/>
          <a:stretch>
            <a:fillRect/>
          </a:stretch>
        </p:blipFill>
        <p:spPr>
          <a:xfrm>
            <a:off x="3152335" y="-229729"/>
            <a:ext cx="6440990" cy="7530511"/>
          </a:xfrm>
          <a:prstGeom prst="rect">
            <a:avLst/>
          </a:prstGeom>
        </p:spPr>
      </p:pic>
      <p:sp>
        <p:nvSpPr>
          <p:cNvPr id="6" name="Tekstvak 5">
            <a:extLst>
              <a:ext uri="{FF2B5EF4-FFF2-40B4-BE49-F238E27FC236}">
                <a16:creationId xmlns:a16="http://schemas.microsoft.com/office/drawing/2014/main" id="{AB8CFF08-1091-FCD4-2A6F-62ED8EF82A9A}"/>
              </a:ext>
            </a:extLst>
          </p:cNvPr>
          <p:cNvSpPr txBox="1"/>
          <p:nvPr/>
        </p:nvSpPr>
        <p:spPr>
          <a:xfrm>
            <a:off x="329609" y="2200940"/>
            <a:ext cx="2269066" cy="1754326"/>
          </a:xfrm>
          <a:prstGeom prst="rect">
            <a:avLst/>
          </a:prstGeom>
          <a:noFill/>
        </p:spPr>
        <p:txBody>
          <a:bodyPr wrap="square" rtlCol="0">
            <a:spAutoFit/>
          </a:bodyPr>
          <a:lstStyle/>
          <a:p>
            <a:r>
              <a:rPr lang="nl-NL" b="1" dirty="0">
                <a:latin typeface="Bligh" panose="020B0604020203020204"/>
              </a:rPr>
              <a:t>Waar kun je mee te maken krijgen als leerkracht als een kind ondersteuning nodig heeft op het gebied van zorg?</a:t>
            </a:r>
          </a:p>
        </p:txBody>
      </p:sp>
    </p:spTree>
    <p:extLst>
      <p:ext uri="{BB962C8B-B14F-4D97-AF65-F5344CB8AC3E}">
        <p14:creationId xmlns:p14="http://schemas.microsoft.com/office/powerpoint/2010/main" val="109104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63153" y="-92128"/>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3"/>
          <a:stretch>
            <a:fillRect/>
          </a:stretch>
        </p:blipFill>
        <p:spPr>
          <a:xfrm>
            <a:off x="9902686" y="2641689"/>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848772" y="1751387"/>
            <a:ext cx="8874519" cy="1200329"/>
          </a:xfrm>
          <a:prstGeom prst="rect">
            <a:avLst/>
          </a:prstGeom>
          <a:noFill/>
        </p:spPr>
        <p:txBody>
          <a:bodyPr wrap="square" rtlCol="0">
            <a:spAutoFit/>
          </a:bodyPr>
          <a:lstStyle/>
          <a:p>
            <a:endParaRPr lang="nl-NL" b="1" dirty="0"/>
          </a:p>
          <a:p>
            <a:endParaRPr lang="nl-NL" dirty="0"/>
          </a:p>
          <a:p>
            <a:r>
              <a:rPr lang="nl-NL" b="1" dirty="0">
                <a:latin typeface="Bligh" panose="020B0604020203020204"/>
              </a:rPr>
              <a:t>Hoe weet ik wat in deze regio wordt gedaan aan passend onderwijs?</a:t>
            </a:r>
          </a:p>
          <a:p>
            <a:endParaRPr lang="nl-NL" dirty="0"/>
          </a:p>
        </p:txBody>
      </p:sp>
      <p:sp>
        <p:nvSpPr>
          <p:cNvPr id="5" name="Tekstvak 4">
            <a:extLst>
              <a:ext uri="{FF2B5EF4-FFF2-40B4-BE49-F238E27FC236}">
                <a16:creationId xmlns:a16="http://schemas.microsoft.com/office/drawing/2014/main" id="{CEB640D1-1581-8960-F287-B46B5F255B08}"/>
              </a:ext>
            </a:extLst>
          </p:cNvPr>
          <p:cNvSpPr txBox="1"/>
          <p:nvPr/>
        </p:nvSpPr>
        <p:spPr>
          <a:xfrm>
            <a:off x="848772" y="3040912"/>
            <a:ext cx="10365033" cy="2677656"/>
          </a:xfrm>
          <a:prstGeom prst="rect">
            <a:avLst/>
          </a:prstGeom>
          <a:noFill/>
        </p:spPr>
        <p:txBody>
          <a:bodyPr wrap="square" rtlCol="0">
            <a:spAutoFit/>
          </a:bodyPr>
          <a:lstStyle/>
          <a:p>
            <a:r>
              <a:rPr lang="nl-NL" dirty="0">
                <a:latin typeface="Bligh" panose="020B0604020203020204"/>
              </a:rPr>
              <a:t>Elke 4 jaar maken schoolbesturen, SWV, gemeenten en ouders plannen m.b.t. passend onderwijs.</a:t>
            </a:r>
          </a:p>
          <a:p>
            <a:r>
              <a:rPr lang="nl-NL" dirty="0">
                <a:latin typeface="Bligh" panose="020B0604020203020204"/>
              </a:rPr>
              <a:t>Deze plannen wordt vastgelegd in een ondersteuningsplan. Het huidige ondersteuningsplan van het SWV Helmond Peelland PO loopt van 2022-2026. In dit plan staat wat de doelstellingen zijn.</a:t>
            </a:r>
          </a:p>
          <a:p>
            <a:r>
              <a:rPr lang="nl-NL" dirty="0">
                <a:latin typeface="Bligh" panose="020B0604020203020204"/>
              </a:rPr>
              <a:t>Het plan heet: </a:t>
            </a:r>
            <a:r>
              <a:rPr lang="nl-NL" sz="2600" b="1" dirty="0">
                <a:latin typeface="Bligh" panose="020B0604020203020204"/>
              </a:rPr>
              <a:t>Met elkaar voor het kind.</a:t>
            </a:r>
          </a:p>
          <a:p>
            <a:endParaRPr lang="nl-NL" sz="2600" b="1" dirty="0">
              <a:latin typeface="Bligh" panose="020B0604020203020204"/>
            </a:endParaRPr>
          </a:p>
          <a:p>
            <a:r>
              <a:rPr lang="nl-NL" b="1" dirty="0">
                <a:latin typeface="Bligh" panose="020B0604020203020204"/>
                <a:hlinkClick r:id="rId14"/>
              </a:rPr>
              <a:t>Zie website: ondersteuningsplan 22-26</a:t>
            </a:r>
            <a:endParaRPr lang="nl-NL" b="1" dirty="0">
              <a:latin typeface="Bligh" panose="020B0604020203020204"/>
            </a:endParaRPr>
          </a:p>
          <a:p>
            <a:endParaRPr lang="nl-NL" sz="2600" b="1" dirty="0">
              <a:latin typeface="Bligh" panose="020B0604020203020204"/>
            </a:endParaRPr>
          </a:p>
          <a:p>
            <a:endParaRPr lang="nl-NL" dirty="0"/>
          </a:p>
        </p:txBody>
      </p:sp>
    </p:spTree>
    <p:extLst>
      <p:ext uri="{BB962C8B-B14F-4D97-AF65-F5344CB8AC3E}">
        <p14:creationId xmlns:p14="http://schemas.microsoft.com/office/powerpoint/2010/main" val="127783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509783"/>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1"/>
          <a:stretch>
            <a:fillRect/>
          </a:stretch>
        </p:blipFill>
        <p:spPr>
          <a:xfrm>
            <a:off x="9902686" y="2641689"/>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flipV="1">
            <a:off x="2987749" y="917866"/>
            <a:ext cx="6225382" cy="1200329"/>
          </a:xfrm>
          <a:prstGeom prst="rect">
            <a:avLst/>
          </a:prstGeom>
          <a:noFill/>
        </p:spPr>
        <p:txBody>
          <a:bodyPr wrap="square" rtlCol="0">
            <a:spAutoFit/>
          </a:bodyPr>
          <a:lstStyle/>
          <a:p>
            <a:endParaRPr lang="nl-NL" b="1" dirty="0"/>
          </a:p>
          <a:p>
            <a:endParaRPr lang="nl-NL" dirty="0"/>
          </a:p>
          <a:p>
            <a:r>
              <a:rPr lang="nl-NL" b="1" dirty="0">
                <a:latin typeface="Bligh" panose="020B0604020203020204"/>
              </a:rPr>
              <a:t>Voorbeeld uit het ondersteuningsplan</a:t>
            </a:r>
          </a:p>
          <a:p>
            <a:endParaRPr lang="nl-NL" dirty="0"/>
          </a:p>
        </p:txBody>
      </p:sp>
      <p:pic>
        <p:nvPicPr>
          <p:cNvPr id="6" name="Afbeelding 5">
            <a:extLst>
              <a:ext uri="{FF2B5EF4-FFF2-40B4-BE49-F238E27FC236}">
                <a16:creationId xmlns:a16="http://schemas.microsoft.com/office/drawing/2014/main" id="{A7FDBB08-BE6C-080E-29C1-224009ADA202}"/>
              </a:ext>
            </a:extLst>
          </p:cNvPr>
          <p:cNvPicPr>
            <a:picLocks noChangeAspect="1"/>
          </p:cNvPicPr>
          <p:nvPr/>
        </p:nvPicPr>
        <p:blipFill>
          <a:blip r:embed="rId12"/>
          <a:stretch>
            <a:fillRect/>
          </a:stretch>
        </p:blipFill>
        <p:spPr>
          <a:xfrm>
            <a:off x="1254642" y="1195387"/>
            <a:ext cx="8075095" cy="5577643"/>
          </a:xfrm>
          <a:prstGeom prst="rect">
            <a:avLst/>
          </a:prstGeom>
        </p:spPr>
      </p:pic>
      <p:sp>
        <p:nvSpPr>
          <p:cNvPr id="7" name="Tekstvak 6">
            <a:extLst>
              <a:ext uri="{FF2B5EF4-FFF2-40B4-BE49-F238E27FC236}">
                <a16:creationId xmlns:a16="http://schemas.microsoft.com/office/drawing/2014/main" id="{FD5AC572-709E-54A7-0307-A277CA7A958D}"/>
              </a:ext>
            </a:extLst>
          </p:cNvPr>
          <p:cNvSpPr txBox="1"/>
          <p:nvPr/>
        </p:nvSpPr>
        <p:spPr>
          <a:xfrm>
            <a:off x="1754372" y="659218"/>
            <a:ext cx="6134986" cy="646331"/>
          </a:xfrm>
          <a:prstGeom prst="rect">
            <a:avLst/>
          </a:prstGeom>
          <a:noFill/>
        </p:spPr>
        <p:txBody>
          <a:bodyPr wrap="square" rtlCol="0">
            <a:spAutoFit/>
          </a:bodyPr>
          <a:lstStyle/>
          <a:p>
            <a:r>
              <a:rPr lang="nl-NL" dirty="0">
                <a:latin typeface="Bligh" panose="020B0604020203020204"/>
              </a:rPr>
              <a:t>We hebben gezamenlijk 12 speerpunten vastgesteld.</a:t>
            </a:r>
          </a:p>
          <a:p>
            <a:r>
              <a:rPr lang="nl-NL" dirty="0">
                <a:latin typeface="Bligh" panose="020B0604020203020204"/>
              </a:rPr>
              <a:t>Voorbeeld van een speerpunt:</a:t>
            </a:r>
          </a:p>
        </p:txBody>
      </p:sp>
    </p:spTree>
    <p:extLst>
      <p:ext uri="{BB962C8B-B14F-4D97-AF65-F5344CB8AC3E}">
        <p14:creationId xmlns:p14="http://schemas.microsoft.com/office/powerpoint/2010/main" val="69700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473019"/>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27077" y="13952"/>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779" y="5176494"/>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1"/>
          <a:stretch>
            <a:fillRect/>
          </a:stretch>
        </p:blipFill>
        <p:spPr>
          <a:xfrm>
            <a:off x="9902686" y="2641689"/>
            <a:ext cx="3305175" cy="4791075"/>
          </a:xfrm>
          <a:prstGeom prst="rect">
            <a:avLst/>
          </a:prstGeom>
        </p:spPr>
      </p:pic>
      <p:pic>
        <p:nvPicPr>
          <p:cNvPr id="5" name="Afbeelding 4">
            <a:extLst>
              <a:ext uri="{FF2B5EF4-FFF2-40B4-BE49-F238E27FC236}">
                <a16:creationId xmlns:a16="http://schemas.microsoft.com/office/drawing/2014/main" id="{B94C0C80-FAFE-9BAD-D3B2-AF660C88A583}"/>
              </a:ext>
            </a:extLst>
          </p:cNvPr>
          <p:cNvPicPr>
            <a:picLocks noChangeAspect="1"/>
          </p:cNvPicPr>
          <p:nvPr/>
        </p:nvPicPr>
        <p:blipFill>
          <a:blip r:embed="rId12"/>
          <a:stretch>
            <a:fillRect/>
          </a:stretch>
        </p:blipFill>
        <p:spPr>
          <a:xfrm>
            <a:off x="1577727" y="133884"/>
            <a:ext cx="8640763" cy="6427675"/>
          </a:xfrm>
          <a:prstGeom prst="rect">
            <a:avLst/>
          </a:prstGeom>
        </p:spPr>
      </p:pic>
    </p:spTree>
    <p:extLst>
      <p:ext uri="{BB962C8B-B14F-4D97-AF65-F5344CB8AC3E}">
        <p14:creationId xmlns:p14="http://schemas.microsoft.com/office/powerpoint/2010/main" val="132163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509783"/>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3"/>
          <a:stretch>
            <a:fillRect/>
          </a:stretch>
        </p:blipFill>
        <p:spPr>
          <a:xfrm>
            <a:off x="9902686" y="2641689"/>
            <a:ext cx="3305175" cy="4791075"/>
          </a:xfrm>
          <a:prstGeom prst="rect">
            <a:avLst/>
          </a:prstGeom>
        </p:spPr>
      </p:pic>
      <p:pic>
        <p:nvPicPr>
          <p:cNvPr id="3" name="Afbeelding 2">
            <a:extLst>
              <a:ext uri="{FF2B5EF4-FFF2-40B4-BE49-F238E27FC236}">
                <a16:creationId xmlns:a16="http://schemas.microsoft.com/office/drawing/2014/main" id="{C619E16C-CF0F-72AE-F06B-97E018BEDD27}"/>
              </a:ext>
            </a:extLst>
          </p:cNvPr>
          <p:cNvPicPr>
            <a:picLocks noChangeAspect="1"/>
          </p:cNvPicPr>
          <p:nvPr/>
        </p:nvPicPr>
        <p:blipFill>
          <a:blip r:embed="rId14"/>
          <a:stretch>
            <a:fillRect/>
          </a:stretch>
        </p:blipFill>
        <p:spPr>
          <a:xfrm>
            <a:off x="2454024" y="1087601"/>
            <a:ext cx="6553200" cy="4143375"/>
          </a:xfrm>
          <a:prstGeom prst="rect">
            <a:avLst/>
          </a:prstGeom>
        </p:spPr>
      </p:pic>
    </p:spTree>
    <p:extLst>
      <p:ext uri="{BB962C8B-B14F-4D97-AF65-F5344CB8AC3E}">
        <p14:creationId xmlns:p14="http://schemas.microsoft.com/office/powerpoint/2010/main" val="3682548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509783"/>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3"/>
          <a:stretch>
            <a:fillRect/>
          </a:stretch>
        </p:blipFill>
        <p:spPr>
          <a:xfrm>
            <a:off x="9902686" y="2641689"/>
            <a:ext cx="3305175" cy="4791075"/>
          </a:xfrm>
          <a:prstGeom prst="rect">
            <a:avLst/>
          </a:prstGeom>
        </p:spPr>
      </p:pic>
      <p:pic>
        <p:nvPicPr>
          <p:cNvPr id="5" name="Afbeelding 4">
            <a:extLst>
              <a:ext uri="{FF2B5EF4-FFF2-40B4-BE49-F238E27FC236}">
                <a16:creationId xmlns:a16="http://schemas.microsoft.com/office/drawing/2014/main" id="{36560F18-392A-F5B4-1DB1-2286E770B81D}"/>
              </a:ext>
            </a:extLst>
          </p:cNvPr>
          <p:cNvPicPr>
            <a:picLocks noChangeAspect="1"/>
          </p:cNvPicPr>
          <p:nvPr/>
        </p:nvPicPr>
        <p:blipFill>
          <a:blip r:embed="rId14"/>
          <a:stretch>
            <a:fillRect/>
          </a:stretch>
        </p:blipFill>
        <p:spPr>
          <a:xfrm>
            <a:off x="2127181" y="351485"/>
            <a:ext cx="5648325" cy="5105400"/>
          </a:xfrm>
          <a:prstGeom prst="rect">
            <a:avLst/>
          </a:prstGeom>
        </p:spPr>
      </p:pic>
    </p:spTree>
    <p:extLst>
      <p:ext uri="{BB962C8B-B14F-4D97-AF65-F5344CB8AC3E}">
        <p14:creationId xmlns:p14="http://schemas.microsoft.com/office/powerpoint/2010/main" val="377457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307818"/>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rot="10800000" flipV="1">
            <a:off x="1004935" y="1818310"/>
            <a:ext cx="8897750" cy="2462213"/>
          </a:xfrm>
          <a:prstGeom prst="rect">
            <a:avLst/>
          </a:prstGeom>
          <a:noFill/>
        </p:spPr>
        <p:txBody>
          <a:bodyPr wrap="square" lIns="0" tIns="0" rIns="0" bIns="0" rtlCol="0">
            <a:spAutoFit/>
          </a:bodyPr>
          <a:lstStyle/>
          <a:p>
            <a:r>
              <a:rPr lang="nl-NL" sz="3200" b="1" dirty="0">
                <a:latin typeface="Bligh" panose="020B0604020203020204" pitchFamily="34" charset="0"/>
                <a:ea typeface="MS Mincho" panose="02020609040205080304" pitchFamily="49" charset="-128"/>
                <a:cs typeface="Bligh" panose="020B0604020203020204" pitchFamily="34" charset="0"/>
              </a:rPr>
              <a:t>Hoe weet jij als leerkracht wat de school aan ondersteuning biedt?</a:t>
            </a:r>
          </a:p>
          <a:p>
            <a:endParaRPr lang="nl-NL" sz="3200" b="1" dirty="0">
              <a:latin typeface="Bligh" panose="020B0604020203020204" pitchFamily="34" charset="0"/>
              <a:ea typeface="MS Mincho" panose="02020609040205080304" pitchFamily="49" charset="-128"/>
              <a:cs typeface="Bligh" panose="020B0604020203020204" pitchFamily="34" charset="0"/>
            </a:endParaRPr>
          </a:p>
          <a:p>
            <a:r>
              <a:rPr lang="nl-NL" sz="3200" b="1" dirty="0">
                <a:latin typeface="Bligh" panose="020B0604020203020204" pitchFamily="34" charset="0"/>
                <a:ea typeface="MS Mincho" panose="02020609040205080304" pitchFamily="49" charset="-128"/>
                <a:cs typeface="Bligh" panose="020B0604020203020204" pitchFamily="34" charset="0"/>
              </a:rPr>
              <a:t>Of hoe zou je dat te weten kunnen komen?</a:t>
            </a:r>
          </a:p>
          <a:p>
            <a:r>
              <a:rPr lang="nl-NL" sz="3200" b="1" dirty="0">
                <a:latin typeface="Bligh" panose="020B0604020203020204" pitchFamily="34" charset="0"/>
                <a:ea typeface="MS Mincho" panose="02020609040205080304" pitchFamily="49" charset="-128"/>
                <a:cs typeface="Bligh" panose="020B0604020203020204" pitchFamily="34" charset="0"/>
              </a:rPr>
              <a:t>Wat denk je dat de school kan bieden?</a:t>
            </a: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spTree>
    <p:extLst>
      <p:ext uri="{BB962C8B-B14F-4D97-AF65-F5344CB8AC3E}">
        <p14:creationId xmlns:p14="http://schemas.microsoft.com/office/powerpoint/2010/main" val="51393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562946"/>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5949" y="-103082"/>
            <a:ext cx="887227" cy="887227"/>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36997" y="5419883"/>
            <a:ext cx="1681506" cy="1681506"/>
          </a:xfrm>
          <a:prstGeom prst="rect">
            <a:avLst/>
          </a:prstGeom>
        </p:spPr>
      </p:pic>
      <p:sp>
        <p:nvSpPr>
          <p:cNvPr id="2" name="Tekstvak 1">
            <a:extLst>
              <a:ext uri="{FF2B5EF4-FFF2-40B4-BE49-F238E27FC236}">
                <a16:creationId xmlns:a16="http://schemas.microsoft.com/office/drawing/2014/main" id="{00524FB5-3180-6171-1AC3-032E70EDAC3F}"/>
              </a:ext>
            </a:extLst>
          </p:cNvPr>
          <p:cNvSpPr txBox="1"/>
          <p:nvPr/>
        </p:nvSpPr>
        <p:spPr>
          <a:xfrm>
            <a:off x="1208359" y="465619"/>
            <a:ext cx="6974958" cy="430887"/>
          </a:xfrm>
          <a:prstGeom prst="rect">
            <a:avLst/>
          </a:prstGeom>
          <a:noFill/>
        </p:spPr>
        <p:txBody>
          <a:bodyPr wrap="square" rtlCol="0">
            <a:spAutoFit/>
          </a:bodyPr>
          <a:lstStyle/>
          <a:p>
            <a:r>
              <a:rPr lang="nl-NL" sz="2200" b="1" dirty="0">
                <a:latin typeface="Bligh" panose="020B0604020203020204"/>
              </a:rPr>
              <a:t>Bekende vragen rondom passend onderwijs</a:t>
            </a:r>
          </a:p>
        </p:txBody>
      </p:sp>
      <p:sp>
        <p:nvSpPr>
          <p:cNvPr id="3" name="Tekstvak 2">
            <a:extLst>
              <a:ext uri="{FF2B5EF4-FFF2-40B4-BE49-F238E27FC236}">
                <a16:creationId xmlns:a16="http://schemas.microsoft.com/office/drawing/2014/main" id="{D15D0E91-1A1A-5B07-B4BC-1B99E4E51F60}"/>
              </a:ext>
            </a:extLst>
          </p:cNvPr>
          <p:cNvSpPr txBox="1"/>
          <p:nvPr/>
        </p:nvSpPr>
        <p:spPr>
          <a:xfrm>
            <a:off x="1164274" y="1244009"/>
            <a:ext cx="10458570" cy="4801314"/>
          </a:xfrm>
          <a:prstGeom prst="rect">
            <a:avLst/>
          </a:prstGeom>
          <a:noFill/>
        </p:spPr>
        <p:txBody>
          <a:bodyPr wrap="square" rtlCol="0">
            <a:spAutoFit/>
          </a:bodyPr>
          <a:lstStyle/>
          <a:p>
            <a:r>
              <a:rPr lang="nl-NL" b="1" dirty="0">
                <a:latin typeface="Bligh" panose="020B0604020203020204"/>
              </a:rPr>
              <a:t>Moet een leraar alle basisondersteuning op een school aan kunnen bieden?</a:t>
            </a:r>
          </a:p>
          <a:p>
            <a:r>
              <a:rPr lang="nl-NL" dirty="0">
                <a:latin typeface="Bligh" panose="020B0604020203020204"/>
              </a:rPr>
              <a:t>Basisondersteuning gaat over het geheel wat de school aan basisondersteuning kan bieden. Dus ook bijvoorbeeld door de IB-er, onderwijsassistent of remedial teacher.</a:t>
            </a:r>
          </a:p>
          <a:p>
            <a:endParaRPr lang="nl-NL" dirty="0">
              <a:latin typeface="Bligh" panose="020B0604020203020204"/>
            </a:endParaRPr>
          </a:p>
          <a:p>
            <a:r>
              <a:rPr lang="nl-NL" b="1" dirty="0">
                <a:latin typeface="Bligh" panose="020B0604020203020204"/>
              </a:rPr>
              <a:t>Ben je verplicht als leraar om vragenlijsten in te vullen voor onderzoeken die ouders hebben aangevraagd en niet de school?</a:t>
            </a:r>
          </a:p>
          <a:p>
            <a:r>
              <a:rPr lang="nl-NL" dirty="0">
                <a:latin typeface="Bligh" panose="020B0604020203020204"/>
              </a:rPr>
              <a:t>Bij heel veel vragenlijsten is het gebruikelijk dat zowel ouders als leraren de vragenlijst in vullen. Het is niet verplicht, maar wel in belang van het kind om een zorgvuldig onderzoek te kunnen doen.</a:t>
            </a:r>
          </a:p>
          <a:p>
            <a:endParaRPr lang="nl-NL" dirty="0">
              <a:latin typeface="Bligh" panose="020B0604020203020204"/>
            </a:endParaRPr>
          </a:p>
          <a:p>
            <a:r>
              <a:rPr lang="nl-NL" b="1" dirty="0">
                <a:latin typeface="Bligh" panose="020B0604020203020204"/>
              </a:rPr>
              <a:t>Wat als de school de basisondersteuning niet kan bieden?</a:t>
            </a:r>
          </a:p>
          <a:p>
            <a:r>
              <a:rPr lang="nl-NL" dirty="0">
                <a:latin typeface="Bligh" panose="020B0604020203020204"/>
              </a:rPr>
              <a:t>De school kan dan overleggen met het schoolbestuur en samen zoeken naar mogelijkheden om de basisondersteuning in de toekomst wel te kunnen bieden.  Het schoolbestuur maakt afspraken binnen het SWV en moet deze afspraken dan ook uitvoeren.</a:t>
            </a:r>
          </a:p>
          <a:p>
            <a:endParaRPr lang="nl-NL" dirty="0">
              <a:latin typeface="Bligh" panose="020B0604020203020204"/>
            </a:endParaRPr>
          </a:p>
          <a:p>
            <a:r>
              <a:rPr lang="nl-NL" b="1" dirty="0">
                <a:latin typeface="Bligh" panose="020B0604020203020204"/>
              </a:rPr>
              <a:t>Mag je al leraar een kind zelf doorverwijzen naar het speciaal onderwijs?</a:t>
            </a:r>
          </a:p>
          <a:p>
            <a:r>
              <a:rPr lang="nl-NL" dirty="0">
                <a:latin typeface="Bligh" panose="020B0604020203020204"/>
              </a:rPr>
              <a:t>Nee, dat mag niet. Het SWV bepaalt de richtlijnen en criteria voor een doorverwijzing. </a:t>
            </a:r>
          </a:p>
          <a:p>
            <a:endParaRPr lang="nl-NL" dirty="0"/>
          </a:p>
        </p:txBody>
      </p:sp>
    </p:spTree>
    <p:extLst>
      <p:ext uri="{BB962C8B-B14F-4D97-AF65-F5344CB8AC3E}">
        <p14:creationId xmlns:p14="http://schemas.microsoft.com/office/powerpoint/2010/main" val="3609151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562946"/>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36997" y="5419883"/>
            <a:ext cx="1681506" cy="1681506"/>
          </a:xfrm>
          <a:prstGeom prst="rect">
            <a:avLst/>
          </a:prstGeom>
        </p:spPr>
      </p:pic>
      <p:sp>
        <p:nvSpPr>
          <p:cNvPr id="2" name="Tekstvak 1">
            <a:extLst>
              <a:ext uri="{FF2B5EF4-FFF2-40B4-BE49-F238E27FC236}">
                <a16:creationId xmlns:a16="http://schemas.microsoft.com/office/drawing/2014/main" id="{00524FB5-3180-6171-1AC3-032E70EDAC3F}"/>
              </a:ext>
            </a:extLst>
          </p:cNvPr>
          <p:cNvSpPr txBox="1"/>
          <p:nvPr/>
        </p:nvSpPr>
        <p:spPr>
          <a:xfrm>
            <a:off x="1164274" y="465619"/>
            <a:ext cx="6974958" cy="430887"/>
          </a:xfrm>
          <a:prstGeom prst="rect">
            <a:avLst/>
          </a:prstGeom>
          <a:noFill/>
        </p:spPr>
        <p:txBody>
          <a:bodyPr wrap="square" rtlCol="0">
            <a:spAutoFit/>
          </a:bodyPr>
          <a:lstStyle/>
          <a:p>
            <a:r>
              <a:rPr lang="nl-NL" sz="2200" b="1" dirty="0">
                <a:latin typeface="Bligh" panose="020B0604020203020204"/>
              </a:rPr>
              <a:t>Bekende vragen rondom passend onderwijs</a:t>
            </a:r>
          </a:p>
        </p:txBody>
      </p:sp>
      <p:sp>
        <p:nvSpPr>
          <p:cNvPr id="3" name="Tekstvak 2">
            <a:extLst>
              <a:ext uri="{FF2B5EF4-FFF2-40B4-BE49-F238E27FC236}">
                <a16:creationId xmlns:a16="http://schemas.microsoft.com/office/drawing/2014/main" id="{D15D0E91-1A1A-5B07-B4BC-1B99E4E51F60}"/>
              </a:ext>
            </a:extLst>
          </p:cNvPr>
          <p:cNvSpPr txBox="1"/>
          <p:nvPr/>
        </p:nvSpPr>
        <p:spPr>
          <a:xfrm>
            <a:off x="1164274" y="1244009"/>
            <a:ext cx="10458570" cy="3970318"/>
          </a:xfrm>
          <a:prstGeom prst="rect">
            <a:avLst/>
          </a:prstGeom>
          <a:noFill/>
        </p:spPr>
        <p:txBody>
          <a:bodyPr wrap="square" rtlCol="0">
            <a:spAutoFit/>
          </a:bodyPr>
          <a:lstStyle/>
          <a:p>
            <a:r>
              <a:rPr lang="nl-NL" b="1" dirty="0">
                <a:latin typeface="Bligh" panose="020B0604020203020204"/>
              </a:rPr>
              <a:t>Hoeveel leerlingen met extra ondersteuning mogen er maximaal in een klas zitten.</a:t>
            </a:r>
          </a:p>
          <a:p>
            <a:r>
              <a:rPr lang="nl-NL" dirty="0">
                <a:latin typeface="Bligh" panose="020B0604020203020204"/>
              </a:rPr>
              <a:t>Hier zijn geen wettelijke voorschriften voor. De school bepaalt zelf welke zorg in een groep mogelijk en verantwoord is. De school overlegt met ouders, schoolbestuur en SWV als zij extra ondersteuning aan een leerling in een groep niet kunnen bieden en zoekt vanuit de zorgplicht naar oplossingen.</a:t>
            </a:r>
          </a:p>
          <a:p>
            <a:endParaRPr lang="nl-NL" dirty="0">
              <a:latin typeface="Bligh" panose="020B0604020203020204"/>
            </a:endParaRPr>
          </a:p>
          <a:p>
            <a:r>
              <a:rPr lang="nl-NL" b="1" dirty="0">
                <a:latin typeface="Bligh" panose="020B0604020203020204"/>
              </a:rPr>
              <a:t>Kunnen ouders zelf een psychologisch onderzoek aanvragen, ook als een school dit niet nodig vindt.</a:t>
            </a:r>
          </a:p>
          <a:p>
            <a:r>
              <a:rPr lang="nl-NL" dirty="0">
                <a:latin typeface="Bligh" panose="020B0604020203020204"/>
              </a:rPr>
              <a:t>Ja, dat kan altijd. Maar school hoeft dat onderzoek dan niet te betalen.</a:t>
            </a:r>
          </a:p>
          <a:p>
            <a:endParaRPr lang="nl-NL" dirty="0">
              <a:latin typeface="Bligh" panose="020B0604020203020204"/>
            </a:endParaRPr>
          </a:p>
          <a:p>
            <a:r>
              <a:rPr lang="nl-NL" b="1" dirty="0">
                <a:latin typeface="Bligh" panose="020B0604020203020204"/>
              </a:rPr>
              <a:t>Ouders moeten een OPP ter instemming tekenen. Maar wat als ouders onderling van mening verschillen.</a:t>
            </a:r>
          </a:p>
          <a:p>
            <a:r>
              <a:rPr lang="nl-NL" dirty="0">
                <a:latin typeface="Bligh" panose="020B0604020203020204"/>
              </a:rPr>
              <a:t>Als er geen overeenstemming is dan kan het OPP niet vastgesteld worden. Het betekent niet dat de school dan geen begeleiding mag beiden. Mochten de ouders er niet uitkomen dan is het raadzaam om het SWV of een onderwijsconsulent te raadplegen.</a:t>
            </a:r>
          </a:p>
          <a:p>
            <a:endParaRPr lang="nl-NL" dirty="0">
              <a:latin typeface="Bligh" panose="020B0604020203020204"/>
            </a:endParaRPr>
          </a:p>
        </p:txBody>
      </p:sp>
    </p:spTree>
    <p:extLst>
      <p:ext uri="{BB962C8B-B14F-4D97-AF65-F5344CB8AC3E}">
        <p14:creationId xmlns:p14="http://schemas.microsoft.com/office/powerpoint/2010/main" val="272449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562946"/>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36997" y="5419883"/>
            <a:ext cx="1681506" cy="1681506"/>
          </a:xfrm>
          <a:prstGeom prst="rect">
            <a:avLst/>
          </a:prstGeom>
        </p:spPr>
      </p:pic>
      <p:sp>
        <p:nvSpPr>
          <p:cNvPr id="2" name="Tekstvak 1">
            <a:extLst>
              <a:ext uri="{FF2B5EF4-FFF2-40B4-BE49-F238E27FC236}">
                <a16:creationId xmlns:a16="http://schemas.microsoft.com/office/drawing/2014/main" id="{00524FB5-3180-6171-1AC3-032E70EDAC3F}"/>
              </a:ext>
            </a:extLst>
          </p:cNvPr>
          <p:cNvSpPr txBox="1"/>
          <p:nvPr/>
        </p:nvSpPr>
        <p:spPr>
          <a:xfrm>
            <a:off x="1416285" y="914405"/>
            <a:ext cx="6974958" cy="430887"/>
          </a:xfrm>
          <a:prstGeom prst="rect">
            <a:avLst/>
          </a:prstGeom>
          <a:noFill/>
        </p:spPr>
        <p:txBody>
          <a:bodyPr wrap="square" rtlCol="0">
            <a:spAutoFit/>
          </a:bodyPr>
          <a:lstStyle/>
          <a:p>
            <a:r>
              <a:rPr lang="nl-NL" sz="2200" b="1" dirty="0">
                <a:latin typeface="Bligh" panose="020B0604020203020204"/>
              </a:rPr>
              <a:t>Passend onderwijs</a:t>
            </a:r>
          </a:p>
        </p:txBody>
      </p:sp>
      <p:sp>
        <p:nvSpPr>
          <p:cNvPr id="4" name="Tekstvak 3">
            <a:extLst>
              <a:ext uri="{FF2B5EF4-FFF2-40B4-BE49-F238E27FC236}">
                <a16:creationId xmlns:a16="http://schemas.microsoft.com/office/drawing/2014/main" id="{47F0FAD1-0E05-7B5F-424C-FD73FA230E22}"/>
              </a:ext>
            </a:extLst>
          </p:cNvPr>
          <p:cNvSpPr txBox="1"/>
          <p:nvPr/>
        </p:nvSpPr>
        <p:spPr>
          <a:xfrm>
            <a:off x="1350971" y="2120435"/>
            <a:ext cx="9143364" cy="2862322"/>
          </a:xfrm>
          <a:prstGeom prst="rect">
            <a:avLst/>
          </a:prstGeom>
          <a:noFill/>
        </p:spPr>
        <p:txBody>
          <a:bodyPr wrap="square" rtlCol="0">
            <a:spAutoFit/>
          </a:bodyPr>
          <a:lstStyle/>
          <a:p>
            <a:r>
              <a:rPr lang="nl-NL" b="1" dirty="0">
                <a:latin typeface="Bligh" panose="020B0604020203020204"/>
              </a:rPr>
              <a:t>Vragen kunnen natuurlijk altijd gesteld worden aan het </a:t>
            </a:r>
            <a:r>
              <a:rPr lang="nl-NL" b="1">
                <a:latin typeface="Bligh" panose="020B0604020203020204"/>
              </a:rPr>
              <a:t>Samenwerkingsverband Helmond-Peelland </a:t>
            </a:r>
            <a:r>
              <a:rPr lang="nl-NL" b="1" dirty="0">
                <a:latin typeface="Bligh" panose="020B0604020203020204"/>
              </a:rPr>
              <a:t>PO</a:t>
            </a:r>
          </a:p>
          <a:p>
            <a:endParaRPr lang="nl-NL" b="1" dirty="0">
              <a:latin typeface="Bligh" panose="020B0604020203020204"/>
            </a:endParaRPr>
          </a:p>
          <a:p>
            <a:r>
              <a:rPr lang="nl-NL" b="1" dirty="0">
                <a:latin typeface="Bligh" panose="020B0604020203020204"/>
              </a:rPr>
              <a:t>Stel ze aan: </a:t>
            </a:r>
            <a:r>
              <a:rPr lang="nl-NL" b="1" dirty="0">
                <a:latin typeface="Bligh" panose="020B0604020203020204"/>
                <a:hlinkClick r:id="rId11"/>
              </a:rPr>
              <a:t>secretariaat@swv-peellandpo.nl</a:t>
            </a:r>
            <a:endParaRPr lang="nl-NL" b="1" dirty="0">
              <a:latin typeface="Bligh" panose="020B0604020203020204"/>
            </a:endParaRPr>
          </a:p>
          <a:p>
            <a:endParaRPr lang="nl-NL" b="1" dirty="0">
              <a:latin typeface="Bligh" panose="020B0604020203020204"/>
            </a:endParaRPr>
          </a:p>
          <a:p>
            <a:r>
              <a:rPr lang="nl-NL" b="1" dirty="0">
                <a:latin typeface="Bligh" panose="020B0604020203020204"/>
              </a:rPr>
              <a:t>En wij zorgen voor een antwoord!</a:t>
            </a:r>
          </a:p>
          <a:p>
            <a:endParaRPr lang="nl-NL" dirty="0">
              <a:latin typeface="Bligh" panose="020B0604020203020204"/>
            </a:endParaRPr>
          </a:p>
          <a:p>
            <a:endParaRPr lang="nl-NL" dirty="0">
              <a:latin typeface="Bligh" panose="020B0604020203020204"/>
            </a:endParaRPr>
          </a:p>
          <a:p>
            <a:endParaRPr lang="nl-NL" dirty="0"/>
          </a:p>
          <a:p>
            <a:endParaRPr lang="nl-NL" dirty="0"/>
          </a:p>
        </p:txBody>
      </p:sp>
    </p:spTree>
    <p:extLst>
      <p:ext uri="{BB962C8B-B14F-4D97-AF65-F5344CB8AC3E}">
        <p14:creationId xmlns:p14="http://schemas.microsoft.com/office/powerpoint/2010/main" val="409933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6894" y="-307818"/>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rot="10800000" flipV="1">
            <a:off x="701748" y="2132903"/>
            <a:ext cx="10568761" cy="2677656"/>
          </a:xfrm>
          <a:prstGeom prst="rect">
            <a:avLst/>
          </a:prstGeom>
          <a:noFill/>
        </p:spPr>
        <p:txBody>
          <a:bodyPr wrap="square" lIns="0" tIns="0" rIns="0" bIns="0" rtlCol="0">
            <a:spAutoFit/>
          </a:bodyPr>
          <a:lstStyle/>
          <a:p>
            <a:r>
              <a:rPr lang="nl-NL" dirty="0">
                <a:effectLst/>
                <a:latin typeface="Bligh" panose="020B0604020203020204" pitchFamily="34" charset="0"/>
                <a:cs typeface="Bligh" panose="020B0604020203020204" pitchFamily="34" charset="0"/>
              </a:rPr>
              <a:t>Elke school moet minimaal de </a:t>
            </a:r>
            <a:r>
              <a:rPr lang="nl-NL" sz="2200" b="1" dirty="0">
                <a:effectLst/>
                <a:latin typeface="Bligh" panose="020B0604020203020204" pitchFamily="34" charset="0"/>
                <a:cs typeface="Bligh" panose="020B0604020203020204" pitchFamily="34" charset="0"/>
              </a:rPr>
              <a:t>basisondersteuning</a:t>
            </a:r>
            <a:r>
              <a:rPr lang="nl-NL" dirty="0">
                <a:effectLst/>
                <a:latin typeface="Bligh" panose="020B0604020203020204" pitchFamily="34" charset="0"/>
                <a:cs typeface="Bligh" panose="020B0604020203020204" pitchFamily="34" charset="0"/>
              </a:rPr>
              <a:t> bieden aan kinderen. Scholen kunnen ook </a:t>
            </a:r>
            <a:r>
              <a:rPr lang="nl-NL" sz="2200" b="1" dirty="0">
                <a:effectLst/>
                <a:latin typeface="Bligh" panose="020B0604020203020204" pitchFamily="34" charset="0"/>
                <a:cs typeface="Bligh" panose="020B0604020203020204" pitchFamily="34" charset="0"/>
              </a:rPr>
              <a:t>extra ondersteunin</a:t>
            </a:r>
            <a:r>
              <a:rPr lang="nl-NL" sz="2200" b="1" dirty="0">
                <a:latin typeface="Bligh" panose="020B0604020203020204" pitchFamily="34" charset="0"/>
                <a:cs typeface="Bligh" panose="020B0604020203020204" pitchFamily="34" charset="0"/>
              </a:rPr>
              <a:t>g </a:t>
            </a:r>
            <a:r>
              <a:rPr lang="nl-NL" dirty="0">
                <a:latin typeface="Bligh" panose="020B0604020203020204" pitchFamily="34" charset="0"/>
                <a:cs typeface="Bligh" panose="020B0604020203020204" pitchFamily="34" charset="0"/>
              </a:rPr>
              <a:t>bieden. Wat de school kan bieden (basis en extra ondersteuning) staat beschreven in het </a:t>
            </a:r>
            <a:r>
              <a:rPr lang="nl-NL" sz="2200" b="1" dirty="0">
                <a:effectLst/>
                <a:latin typeface="Bligh" panose="020B0604020203020204" pitchFamily="34" charset="0"/>
                <a:cs typeface="Bligh" panose="020B0604020203020204" pitchFamily="34" charset="0"/>
              </a:rPr>
              <a:t>schoolondersteuningsprofiel (SOP)</a:t>
            </a:r>
            <a:r>
              <a:rPr lang="nl-NL" sz="2200" dirty="0">
                <a:effectLst/>
                <a:latin typeface="Bligh" panose="020B0604020203020204" pitchFamily="34" charset="0"/>
                <a:cs typeface="Bligh" panose="020B0604020203020204" pitchFamily="34" charset="0"/>
              </a:rPr>
              <a:t>.</a:t>
            </a:r>
          </a:p>
          <a:p>
            <a:endParaRPr lang="nl-NL" dirty="0">
              <a:effectLst/>
              <a:latin typeface="Bligh" panose="020B0604020203020204" pitchFamily="34" charset="0"/>
              <a:cs typeface="Bligh" panose="020B0604020203020204" pitchFamily="34" charset="0"/>
            </a:endParaRPr>
          </a:p>
          <a:p>
            <a:r>
              <a:rPr lang="nl-NL" dirty="0">
                <a:effectLst/>
                <a:latin typeface="Bligh" panose="020B0604020203020204" pitchFamily="34" charset="0"/>
                <a:cs typeface="Bligh" panose="020B0604020203020204" pitchFamily="34" charset="0"/>
              </a:rPr>
              <a:t>De school moet elke vier jaar een nieuw schoolondersteuningsprofiel maken.</a:t>
            </a:r>
            <a:br>
              <a:rPr lang="nl-NL" dirty="0">
                <a:latin typeface="Bligh" panose="020B0604020203020204" pitchFamily="34" charset="0"/>
                <a:cs typeface="Bligh" panose="020B0604020203020204" pitchFamily="34" charset="0"/>
              </a:rPr>
            </a:br>
            <a:r>
              <a:rPr lang="nl-NL" dirty="0">
                <a:effectLst/>
                <a:latin typeface="Bligh" panose="020B0604020203020204" pitchFamily="34" charset="0"/>
                <a:cs typeface="Bligh" panose="020B0604020203020204" pitchFamily="34" charset="0"/>
              </a:rPr>
              <a:t>Je vindt het schoolondersteuningsprofiel in de schoolgids of apart op de website van de school. </a:t>
            </a:r>
          </a:p>
          <a:p>
            <a:endParaRPr lang="nl-NL" dirty="0">
              <a:latin typeface="Bligh" panose="020B0604020203020204" pitchFamily="34" charset="0"/>
              <a:cs typeface="Bligh" panose="020B0604020203020204" pitchFamily="34" charset="0"/>
            </a:endParaRPr>
          </a:p>
          <a:p>
            <a:r>
              <a:rPr lang="nl-NL" dirty="0">
                <a:latin typeface="Bligh" panose="020B0604020203020204" pitchFamily="34" charset="0"/>
                <a:cs typeface="Bligh" panose="020B0604020203020204" pitchFamily="34" charset="0"/>
              </a:rPr>
              <a:t>In het SOP staat dus wat jouw school aan ondersteuning kan bieden aan Klaasje.</a:t>
            </a:r>
            <a:endParaRPr lang="nl-NL" dirty="0">
              <a:effectLst/>
              <a:latin typeface="Bligh" panose="020B0604020203020204" pitchFamily="34" charset="0"/>
              <a:cs typeface="Bligh" panose="020B0604020203020204" pitchFamily="34" charset="0"/>
            </a:endParaRPr>
          </a:p>
          <a:p>
            <a:endParaRPr lang="nl-NL" b="1" dirty="0">
              <a:latin typeface="Bligh" panose="020B0604020203020204" pitchFamily="34" charset="0"/>
              <a:ea typeface="MS Mincho" panose="02020609040205080304" pitchFamily="49" charset="-128"/>
              <a:cs typeface="Bligh" panose="020B0604020203020204" pitchFamily="34" charset="0"/>
            </a:endParaRP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4168820" y="188831"/>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spTree>
    <p:extLst>
      <p:ext uri="{BB962C8B-B14F-4D97-AF65-F5344CB8AC3E}">
        <p14:creationId xmlns:p14="http://schemas.microsoft.com/office/powerpoint/2010/main" val="421824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6894" y="-307818"/>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rot="10800000" flipV="1">
            <a:off x="701748" y="2167018"/>
            <a:ext cx="10568761" cy="2609432"/>
          </a:xfrm>
          <a:prstGeom prst="rect">
            <a:avLst/>
          </a:prstGeom>
          <a:noFill/>
        </p:spPr>
        <p:txBody>
          <a:bodyPr wrap="square" lIns="0" tIns="0" rIns="0" bIns="0" rtlCol="0">
            <a:spAutoFit/>
          </a:bodyPr>
          <a:lstStyle/>
          <a:p>
            <a:pPr marL="342900" lvl="0" indent="-342900">
              <a:lnSpc>
                <a:spcPct val="115000"/>
              </a:lnSpc>
              <a:buClr>
                <a:srgbClr val="FFC000"/>
              </a:buClr>
              <a:buFont typeface="Arial" panose="020B0604020202020204" pitchFamily="34" charset="0"/>
              <a:buChar char="•"/>
            </a:pPr>
            <a:r>
              <a:rPr lang="nl-NL" dirty="0">
                <a:latin typeface="Bligh" panose="020B0604020203020204"/>
                <a:ea typeface="Calibri" panose="020F0502020204030204" pitchFamily="34" charset="0"/>
                <a:cs typeface="Arial" panose="020B0604020202020204" pitchFamily="34" charset="0"/>
              </a:rPr>
              <a:t>Ondersteuningsaanbod ter</a:t>
            </a:r>
            <a:r>
              <a:rPr lang="nl-NL" sz="1800" dirty="0">
                <a:effectLst/>
                <a:latin typeface="Bligh" panose="020B0604020203020204"/>
                <a:ea typeface="Calibri" panose="020F0502020204030204" pitchFamily="34" charset="0"/>
                <a:cs typeface="Arial" panose="020B0604020202020204" pitchFamily="34" charset="0"/>
              </a:rPr>
              <a:t> bevordering van de lees- en spelling ontwikkeling</a:t>
            </a:r>
          </a:p>
          <a:p>
            <a:pPr marL="342900" lvl="0" indent="-342900">
              <a:lnSpc>
                <a:spcPct val="115000"/>
              </a:lnSpc>
              <a:buClr>
                <a:srgbClr val="FFC000"/>
              </a:buClr>
              <a:buFont typeface="Arial" panose="020B0604020202020204" pitchFamily="34" charset="0"/>
              <a:buChar char="•"/>
            </a:pPr>
            <a:r>
              <a:rPr lang="nl-NL" dirty="0">
                <a:latin typeface="Bligh" panose="020B0604020203020204"/>
                <a:ea typeface="Calibri" panose="020F0502020204030204" pitchFamily="34" charset="0"/>
                <a:cs typeface="Arial" panose="020B0604020202020204" pitchFamily="34" charset="0"/>
              </a:rPr>
              <a:t>Ondersteuningsaanbod ter </a:t>
            </a:r>
            <a:r>
              <a:rPr lang="nl-NL" sz="1800" dirty="0">
                <a:effectLst/>
                <a:latin typeface="Bligh" panose="020B0604020203020204"/>
                <a:ea typeface="Calibri" panose="020F0502020204030204" pitchFamily="34" charset="0"/>
                <a:cs typeface="Arial" panose="020B0604020202020204" pitchFamily="34" charset="0"/>
              </a:rPr>
              <a:t>bevordering van de rekenontwikkeling</a:t>
            </a:r>
          </a:p>
          <a:p>
            <a:pPr marL="342900" lvl="0" indent="-342900">
              <a:lnSpc>
                <a:spcPct val="115000"/>
              </a:lnSpc>
              <a:buClr>
                <a:srgbClr val="FFC000"/>
              </a:buClr>
              <a:buFont typeface="Arial" panose="020B0604020202020204" pitchFamily="34" charset="0"/>
              <a:buChar char="•"/>
            </a:pPr>
            <a:r>
              <a:rPr lang="nl-NL" sz="1800" dirty="0">
                <a:effectLst/>
                <a:latin typeface="Bligh" panose="020B0604020203020204"/>
                <a:ea typeface="Calibri" panose="020F0502020204030204" pitchFamily="34" charset="0"/>
                <a:cs typeface="Arial" panose="020B0604020202020204" pitchFamily="34" charset="0"/>
              </a:rPr>
              <a:t>Ondersteuningsaanbod ter bevordering van de taal- en NT2 ontwikkeling</a:t>
            </a:r>
          </a:p>
          <a:p>
            <a:pPr marL="342900" lvl="0" indent="-342900">
              <a:lnSpc>
                <a:spcPct val="115000"/>
              </a:lnSpc>
              <a:buClr>
                <a:srgbClr val="FFC000"/>
              </a:buClr>
              <a:buFont typeface="Arial" panose="020B0604020202020204" pitchFamily="34" charset="0"/>
              <a:buChar char="•"/>
            </a:pPr>
            <a:r>
              <a:rPr lang="nl-NL" sz="1800" dirty="0">
                <a:effectLst/>
                <a:latin typeface="Bligh" panose="020B0604020203020204"/>
                <a:ea typeface="Calibri" panose="020F0502020204030204" pitchFamily="34" charset="0"/>
                <a:cs typeface="Arial" panose="020B0604020202020204" pitchFamily="34" charset="0"/>
              </a:rPr>
              <a:t>Ondersteuning voor leerlingen met een hoog cognitief ontwikkelingspotentieel</a:t>
            </a:r>
          </a:p>
          <a:p>
            <a:pPr marL="342900" lvl="0" indent="-342900">
              <a:lnSpc>
                <a:spcPct val="115000"/>
              </a:lnSpc>
              <a:buClr>
                <a:srgbClr val="FFC000"/>
              </a:buClr>
              <a:buFont typeface="Arial" panose="020B0604020202020204" pitchFamily="34" charset="0"/>
              <a:buChar char="•"/>
            </a:pPr>
            <a:r>
              <a:rPr lang="nl-NL" sz="1800" dirty="0">
                <a:effectLst/>
                <a:latin typeface="Bligh" panose="020B0604020203020204"/>
                <a:ea typeface="Calibri" panose="020F0502020204030204" pitchFamily="34" charset="0"/>
                <a:cs typeface="Arial" panose="020B0604020202020204" pitchFamily="34" charset="0"/>
              </a:rPr>
              <a:t>Ondersteuning voor leerlingen met een moeilijk lerend cognitief ontwikkelingspotentieel</a:t>
            </a:r>
          </a:p>
          <a:p>
            <a:pPr marL="342900" lvl="0" indent="-342900">
              <a:lnSpc>
                <a:spcPct val="115000"/>
              </a:lnSpc>
              <a:buClr>
                <a:srgbClr val="FFC000"/>
              </a:buClr>
              <a:buFont typeface="Arial" panose="020B0604020202020204" pitchFamily="34" charset="0"/>
              <a:buChar char="•"/>
            </a:pPr>
            <a:r>
              <a:rPr lang="nl-NL" sz="1800" dirty="0">
                <a:effectLst/>
                <a:latin typeface="Bligh" panose="020B0604020203020204"/>
                <a:ea typeface="Calibri" panose="020F0502020204030204" pitchFamily="34" charset="0"/>
                <a:cs typeface="Arial" panose="020B0604020202020204" pitchFamily="34" charset="0"/>
              </a:rPr>
              <a:t>Ondersteuningsaanbod ter bevordering van de sociaal emotionele ontwikkeling</a:t>
            </a:r>
          </a:p>
          <a:p>
            <a:pPr marL="342900" lvl="0" indent="-342900">
              <a:lnSpc>
                <a:spcPct val="115000"/>
              </a:lnSpc>
              <a:spcAft>
                <a:spcPts val="800"/>
              </a:spcAft>
              <a:buClr>
                <a:srgbClr val="FFC000"/>
              </a:buClr>
              <a:buFont typeface="Arial" panose="020B0604020202020204" pitchFamily="34" charset="0"/>
              <a:buChar char="•"/>
            </a:pPr>
            <a:r>
              <a:rPr lang="nl-NL" sz="1800" dirty="0">
                <a:effectLst/>
                <a:latin typeface="Bligh" panose="020B0604020203020204"/>
                <a:ea typeface="Calibri" panose="020F0502020204030204" pitchFamily="34" charset="0"/>
                <a:cs typeface="Arial" panose="020B0604020202020204" pitchFamily="34" charset="0"/>
              </a:rPr>
              <a:t>Ondersteuning voor leerlingen met fysieke of medische ondersteuningsbehoefte</a:t>
            </a:r>
          </a:p>
          <a:p>
            <a:endParaRPr lang="nl-NL" b="1" dirty="0">
              <a:latin typeface="Bligh" panose="020B0604020203020204" pitchFamily="34" charset="0"/>
              <a:ea typeface="MS Mincho" panose="02020609040205080304" pitchFamily="49" charset="-128"/>
              <a:cs typeface="Bligh" panose="020B0604020203020204" pitchFamily="34" charset="0"/>
            </a:endParaRP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4168820" y="188831"/>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2221" y="-699378"/>
            <a:ext cx="1720158" cy="1720158"/>
          </a:xfrm>
          <a:prstGeom prst="rect">
            <a:avLst/>
          </a:prstGeom>
        </p:spPr>
      </p:pic>
      <p:sp>
        <p:nvSpPr>
          <p:cNvPr id="2" name="Tekstvak 1">
            <a:extLst>
              <a:ext uri="{FF2B5EF4-FFF2-40B4-BE49-F238E27FC236}">
                <a16:creationId xmlns:a16="http://schemas.microsoft.com/office/drawing/2014/main" id="{5DC7EFCF-7A64-AE27-D26E-730EF5113DAF}"/>
              </a:ext>
            </a:extLst>
          </p:cNvPr>
          <p:cNvSpPr txBox="1"/>
          <p:nvPr/>
        </p:nvSpPr>
        <p:spPr>
          <a:xfrm>
            <a:off x="921491" y="1233377"/>
            <a:ext cx="7882267" cy="430887"/>
          </a:xfrm>
          <a:prstGeom prst="rect">
            <a:avLst/>
          </a:prstGeom>
          <a:noFill/>
        </p:spPr>
        <p:txBody>
          <a:bodyPr wrap="square" rtlCol="0">
            <a:spAutoFit/>
          </a:bodyPr>
          <a:lstStyle/>
          <a:p>
            <a:r>
              <a:rPr lang="nl-NL" sz="2200" b="1" dirty="0">
                <a:latin typeface="Bligh" panose="020B0604020203020204"/>
              </a:rPr>
              <a:t>Wat staat beschreven in de Basisondersteuning?</a:t>
            </a:r>
          </a:p>
        </p:txBody>
      </p:sp>
    </p:spTree>
    <p:extLst>
      <p:ext uri="{BB962C8B-B14F-4D97-AF65-F5344CB8AC3E}">
        <p14:creationId xmlns:p14="http://schemas.microsoft.com/office/powerpoint/2010/main" val="285946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458350"/>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rot="10800000" flipV="1">
            <a:off x="701748" y="1977047"/>
            <a:ext cx="10568761" cy="2529667"/>
          </a:xfrm>
          <a:prstGeom prst="rect">
            <a:avLst/>
          </a:prstGeom>
          <a:noFill/>
        </p:spPr>
        <p:txBody>
          <a:bodyPr wrap="square" lIns="0" tIns="0" rIns="0" bIns="0" rtlCol="0">
            <a:spAutoFit/>
          </a:bodyPr>
          <a:lstStyle/>
          <a:p>
            <a:pPr lvl="0">
              <a:lnSpc>
                <a:spcPct val="115000"/>
              </a:lnSpc>
              <a:buClr>
                <a:srgbClr val="FFC000"/>
              </a:buClr>
            </a:pPr>
            <a:r>
              <a:rPr lang="nl-NL" dirty="0">
                <a:latin typeface="Bligh" panose="020B0604020203020204"/>
              </a:rPr>
              <a:t>De invulling van extra ondersteuning kan per school en per regio verschillen. </a:t>
            </a:r>
          </a:p>
          <a:p>
            <a:pPr lvl="0">
              <a:lnSpc>
                <a:spcPct val="115000"/>
              </a:lnSpc>
              <a:buClr>
                <a:srgbClr val="FFC000"/>
              </a:buClr>
            </a:pPr>
            <a:endParaRPr lang="nl-NL" dirty="0">
              <a:latin typeface="Bligh" panose="020B0604020203020204"/>
            </a:endParaRPr>
          </a:p>
          <a:p>
            <a:pPr lvl="0">
              <a:lnSpc>
                <a:spcPct val="115000"/>
              </a:lnSpc>
              <a:buClr>
                <a:srgbClr val="FFC000"/>
              </a:buClr>
            </a:pPr>
            <a:r>
              <a:rPr lang="nl-NL" dirty="0">
                <a:latin typeface="Bligh" panose="020B0604020203020204"/>
              </a:rPr>
              <a:t>Extra ondersteuning kan bijvoorbeeld bestaan uit: </a:t>
            </a:r>
          </a:p>
          <a:p>
            <a:pPr marL="285750" lvl="0" indent="-285750">
              <a:lnSpc>
                <a:spcPct val="115000"/>
              </a:lnSpc>
              <a:buClr>
                <a:srgbClr val="FFC000"/>
              </a:buClr>
              <a:buFont typeface="Arial" panose="020B0604020202020204" pitchFamily="34" charset="0"/>
              <a:buChar char="•"/>
            </a:pPr>
            <a:r>
              <a:rPr lang="nl-NL" dirty="0">
                <a:latin typeface="Bligh" panose="020B0604020203020204"/>
              </a:rPr>
              <a:t>Ondersteuning of aanpassingen bij lessen in de groep.</a:t>
            </a:r>
          </a:p>
          <a:p>
            <a:pPr marL="285750" lvl="0" indent="-285750">
              <a:lnSpc>
                <a:spcPct val="115000"/>
              </a:lnSpc>
              <a:buClr>
                <a:srgbClr val="FFC000"/>
              </a:buClr>
              <a:buFont typeface="Arial" panose="020B0604020202020204" pitchFamily="34" charset="0"/>
              <a:buChar char="•"/>
            </a:pPr>
            <a:r>
              <a:rPr lang="nl-NL" dirty="0">
                <a:latin typeface="Bligh" panose="020B0604020203020204"/>
              </a:rPr>
              <a:t>Individuele extra begeleiding buiten de groep (bijvoorbeeld herhalen van instructies, oefenen van leerstof of begeleiding bij het sociale leren) door een leerkracht, remedial teacher of andere ondersteuner. </a:t>
            </a:r>
          </a:p>
          <a:p>
            <a:pPr marL="285750" lvl="0" indent="-285750">
              <a:lnSpc>
                <a:spcPct val="115000"/>
              </a:lnSpc>
              <a:buClr>
                <a:srgbClr val="FFC000"/>
              </a:buClr>
              <a:buFont typeface="Arial" panose="020B0604020202020204" pitchFamily="34" charset="0"/>
              <a:buChar char="•"/>
            </a:pPr>
            <a:r>
              <a:rPr lang="nl-NL" dirty="0">
                <a:latin typeface="Bligh" panose="020B0604020203020204"/>
              </a:rPr>
              <a:t>Les in een kleine gespecialiseerde groep in de school of op een andere school in de buurt.</a:t>
            </a:r>
          </a:p>
          <a:p>
            <a:pPr marL="285750" lvl="0" indent="-285750">
              <a:lnSpc>
                <a:spcPct val="115000"/>
              </a:lnSpc>
              <a:buClr>
                <a:srgbClr val="FFC000"/>
              </a:buClr>
              <a:buFont typeface="Arial" panose="020B0604020202020204" pitchFamily="34" charset="0"/>
              <a:buChar char="•"/>
            </a:pPr>
            <a:r>
              <a:rPr lang="nl-NL" dirty="0">
                <a:latin typeface="Bligh" panose="020B0604020203020204"/>
              </a:rPr>
              <a:t>Begeleiding of coaching van een leerling of leraar door externe deskundigen. </a:t>
            </a:r>
            <a:endParaRPr lang="nl-NL" b="1" dirty="0">
              <a:latin typeface="Bligh" panose="020B0604020203020204"/>
              <a:ea typeface="MS Mincho" panose="02020609040205080304" pitchFamily="49" charset="-128"/>
              <a:cs typeface="Bligh" panose="020B0604020203020204" pitchFamily="34" charset="0"/>
            </a:endParaRP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4168820" y="188831"/>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2221" y="-699378"/>
            <a:ext cx="1720158" cy="1720158"/>
          </a:xfrm>
          <a:prstGeom prst="rect">
            <a:avLst/>
          </a:prstGeom>
        </p:spPr>
      </p:pic>
      <p:sp>
        <p:nvSpPr>
          <p:cNvPr id="2" name="Tekstvak 1">
            <a:extLst>
              <a:ext uri="{FF2B5EF4-FFF2-40B4-BE49-F238E27FC236}">
                <a16:creationId xmlns:a16="http://schemas.microsoft.com/office/drawing/2014/main" id="{5DC7EFCF-7A64-AE27-D26E-730EF5113DAF}"/>
              </a:ext>
            </a:extLst>
          </p:cNvPr>
          <p:cNvSpPr txBox="1"/>
          <p:nvPr/>
        </p:nvSpPr>
        <p:spPr>
          <a:xfrm>
            <a:off x="701748" y="1282500"/>
            <a:ext cx="7882267" cy="430887"/>
          </a:xfrm>
          <a:prstGeom prst="rect">
            <a:avLst/>
          </a:prstGeom>
          <a:noFill/>
        </p:spPr>
        <p:txBody>
          <a:bodyPr wrap="square" rtlCol="0">
            <a:spAutoFit/>
          </a:bodyPr>
          <a:lstStyle/>
          <a:p>
            <a:r>
              <a:rPr lang="nl-NL" sz="2200" b="1" dirty="0">
                <a:latin typeface="Bligh" panose="020B0604020203020204"/>
              </a:rPr>
              <a:t>Wat wordt verstaan onder extra ondersteuning?</a:t>
            </a:r>
          </a:p>
        </p:txBody>
      </p:sp>
      <p:sp>
        <p:nvSpPr>
          <p:cNvPr id="3" name="Tekstvak 2">
            <a:extLst>
              <a:ext uri="{FF2B5EF4-FFF2-40B4-BE49-F238E27FC236}">
                <a16:creationId xmlns:a16="http://schemas.microsoft.com/office/drawing/2014/main" id="{F97661D9-9BE1-BCE3-5065-8095E4AC2A19}"/>
              </a:ext>
            </a:extLst>
          </p:cNvPr>
          <p:cNvSpPr txBox="1"/>
          <p:nvPr/>
        </p:nvSpPr>
        <p:spPr>
          <a:xfrm>
            <a:off x="559154" y="4862815"/>
            <a:ext cx="11632846" cy="1477328"/>
          </a:xfrm>
          <a:prstGeom prst="rect">
            <a:avLst/>
          </a:prstGeom>
          <a:noFill/>
        </p:spPr>
        <p:txBody>
          <a:bodyPr wrap="square" rtlCol="0">
            <a:spAutoFit/>
          </a:bodyPr>
          <a:lstStyle/>
          <a:p>
            <a:r>
              <a:rPr lang="nl-NL" dirty="0">
                <a:latin typeface="Bligh" panose="020B0604020203020204"/>
              </a:rPr>
              <a:t>De basisondersteuning en de extra ondersteuning van de school staat dus beschreven in het SOP (</a:t>
            </a:r>
            <a:r>
              <a:rPr lang="nl-NL" dirty="0" err="1">
                <a:latin typeface="Bligh" panose="020B0604020203020204"/>
              </a:rPr>
              <a:t>Schoolondersteuningsprofiel</a:t>
            </a:r>
            <a:r>
              <a:rPr lang="nl-NL" dirty="0">
                <a:latin typeface="Bligh" panose="020B0604020203020204"/>
              </a:rPr>
              <a:t>).</a:t>
            </a:r>
          </a:p>
          <a:p>
            <a:endParaRPr lang="nl-NL" dirty="0">
              <a:latin typeface="Bligh" panose="020B0604020203020204"/>
            </a:endParaRPr>
          </a:p>
          <a:p>
            <a:r>
              <a:rPr lang="nl-NL" b="1" dirty="0">
                <a:latin typeface="Bligh" panose="020B0604020203020204"/>
              </a:rPr>
              <a:t>Tip: Kijk op de website van de school of je het SOP kunt vinden.</a:t>
            </a:r>
          </a:p>
          <a:p>
            <a:r>
              <a:rPr lang="nl-NL" dirty="0">
                <a:latin typeface="Bligh" panose="020B0604020203020204"/>
              </a:rPr>
              <a:t>Een MR van de school heeft adviesrecht op het SOP.</a:t>
            </a:r>
          </a:p>
        </p:txBody>
      </p:sp>
    </p:spTree>
    <p:extLst>
      <p:ext uri="{BB962C8B-B14F-4D97-AF65-F5344CB8AC3E}">
        <p14:creationId xmlns:p14="http://schemas.microsoft.com/office/powerpoint/2010/main" val="230318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307818"/>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rot="10800000" flipV="1">
            <a:off x="1004935" y="1572089"/>
            <a:ext cx="8897750" cy="2954655"/>
          </a:xfrm>
          <a:prstGeom prst="rect">
            <a:avLst/>
          </a:prstGeom>
          <a:noFill/>
        </p:spPr>
        <p:txBody>
          <a:bodyPr wrap="square" lIns="0" tIns="0" rIns="0" bIns="0" rtlCol="0">
            <a:spAutoFit/>
          </a:bodyPr>
          <a:lstStyle/>
          <a:p>
            <a:r>
              <a:rPr lang="nl-NL" sz="3200" b="1" dirty="0">
                <a:latin typeface="Bligh" panose="020B0604020203020204" pitchFamily="34" charset="0"/>
                <a:ea typeface="MS Mincho" panose="02020609040205080304" pitchFamily="49" charset="-128"/>
                <a:cs typeface="Bligh" panose="020B0604020203020204" pitchFamily="34" charset="0"/>
              </a:rPr>
              <a:t>Wat heb je, eventueel samen met de IB-er, al geregistreerd?</a:t>
            </a:r>
          </a:p>
          <a:p>
            <a:endParaRPr lang="nl-NL" sz="3200" b="1" dirty="0">
              <a:latin typeface="Bligh" panose="020B0604020203020204" pitchFamily="34" charset="0"/>
              <a:ea typeface="MS Mincho" panose="02020609040205080304" pitchFamily="49" charset="-128"/>
              <a:cs typeface="Bligh" panose="020B0604020203020204" pitchFamily="34" charset="0"/>
            </a:endParaRPr>
          </a:p>
          <a:p>
            <a:r>
              <a:rPr lang="nl-NL" sz="3200" b="1" dirty="0">
                <a:latin typeface="Bligh" panose="020B0604020203020204" pitchFamily="34" charset="0"/>
                <a:ea typeface="MS Mincho" panose="02020609040205080304" pitchFamily="49" charset="-128"/>
                <a:cs typeface="Bligh" panose="020B0604020203020204" pitchFamily="34" charset="0"/>
              </a:rPr>
              <a:t>Of wat zou je moeten registreren?</a:t>
            </a:r>
          </a:p>
          <a:p>
            <a:r>
              <a:rPr lang="nl-NL" sz="3200" b="1" dirty="0">
                <a:latin typeface="Bligh" panose="020B0604020203020204" pitchFamily="34" charset="0"/>
                <a:ea typeface="MS Mincho" panose="02020609040205080304" pitchFamily="49" charset="-128"/>
                <a:cs typeface="Bligh" panose="020B0604020203020204" pitchFamily="34" charset="0"/>
              </a:rPr>
              <a:t>Welke stappen moet je nemen als je zorgen hebt om een leerling?</a:t>
            </a: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spTree>
    <p:extLst>
      <p:ext uri="{BB962C8B-B14F-4D97-AF65-F5344CB8AC3E}">
        <p14:creationId xmlns:p14="http://schemas.microsoft.com/office/powerpoint/2010/main" val="131962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184935" y="-1"/>
            <a:ext cx="12518306" cy="7101389"/>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pic>
        <p:nvPicPr>
          <p:cNvPr id="22" name="Graphic 21">
            <a:extLst>
              <a:ext uri="{FF2B5EF4-FFF2-40B4-BE49-F238E27FC236}">
                <a16:creationId xmlns:a16="http://schemas.microsoft.com/office/drawing/2014/main" id="{8E1758C1-8F0D-3E07-32B7-4FF76598B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36997" y="5419883"/>
            <a:ext cx="1681506" cy="1681506"/>
          </a:xfrm>
          <a:prstGeom prst="rect">
            <a:avLst/>
          </a:prstGeom>
        </p:spPr>
      </p:pic>
      <p:pic>
        <p:nvPicPr>
          <p:cNvPr id="4" name="Afbeelding 3">
            <a:extLst>
              <a:ext uri="{FF2B5EF4-FFF2-40B4-BE49-F238E27FC236}">
                <a16:creationId xmlns:a16="http://schemas.microsoft.com/office/drawing/2014/main" id="{7920835F-1EA4-A4F4-4534-2B066AE4A905}"/>
              </a:ext>
            </a:extLst>
          </p:cNvPr>
          <p:cNvPicPr>
            <a:picLocks noChangeAspect="1"/>
          </p:cNvPicPr>
          <p:nvPr/>
        </p:nvPicPr>
        <p:blipFill>
          <a:blip r:embed="rId13"/>
          <a:stretch>
            <a:fillRect/>
          </a:stretch>
        </p:blipFill>
        <p:spPr>
          <a:xfrm>
            <a:off x="8886825" y="2310314"/>
            <a:ext cx="3305175" cy="4791075"/>
          </a:xfrm>
          <a:prstGeom prst="rect">
            <a:avLst/>
          </a:prstGeom>
        </p:spPr>
      </p:pic>
      <p:sp>
        <p:nvSpPr>
          <p:cNvPr id="2" name="Tekstvak 1">
            <a:extLst>
              <a:ext uri="{FF2B5EF4-FFF2-40B4-BE49-F238E27FC236}">
                <a16:creationId xmlns:a16="http://schemas.microsoft.com/office/drawing/2014/main" id="{7966CEE8-3262-A9FC-0E9C-47200828FDBA}"/>
              </a:ext>
            </a:extLst>
          </p:cNvPr>
          <p:cNvSpPr txBox="1"/>
          <p:nvPr/>
        </p:nvSpPr>
        <p:spPr>
          <a:xfrm>
            <a:off x="569156" y="1828800"/>
            <a:ext cx="7488428" cy="3939540"/>
          </a:xfrm>
          <a:prstGeom prst="rect">
            <a:avLst/>
          </a:prstGeom>
          <a:noFill/>
        </p:spPr>
        <p:txBody>
          <a:bodyPr wrap="square" rtlCol="0">
            <a:spAutoFit/>
          </a:bodyPr>
          <a:lstStyle/>
          <a:p>
            <a:r>
              <a:rPr lang="nl-NL" dirty="0">
                <a:latin typeface="Bligh" panose="020B0604020203020204" pitchFamily="34" charset="0"/>
                <a:cs typeface="Bligh" panose="020B0604020203020204" pitchFamily="34" charset="0"/>
              </a:rPr>
              <a:t>Als een kind meer nodig heeft dan de basisondersteuning dan moet de school een plan maken. In dat plan staan doelen waaraan gewerkt gaat worden. Het plan wordt een </a:t>
            </a:r>
            <a:r>
              <a:rPr lang="nl-NL" sz="2200" b="1" dirty="0">
                <a:latin typeface="Bligh" panose="020B0604020203020204" pitchFamily="34" charset="0"/>
                <a:cs typeface="Bligh" panose="020B0604020203020204" pitchFamily="34" charset="0"/>
              </a:rPr>
              <a:t>OPP (Ontwikkelingsperspectief) </a:t>
            </a:r>
            <a:r>
              <a:rPr lang="nl-NL" dirty="0">
                <a:latin typeface="Bligh" panose="020B0604020203020204" pitchFamily="34" charset="0"/>
                <a:cs typeface="Bligh" panose="020B0604020203020204" pitchFamily="34" charset="0"/>
              </a:rPr>
              <a:t>genoemd. Het OPP bestaat uit ten minste 2 delen:</a:t>
            </a:r>
          </a:p>
          <a:p>
            <a:endParaRPr lang="nl-NL" dirty="0">
              <a:latin typeface="Bligh" panose="020B0604020203020204" pitchFamily="34" charset="0"/>
              <a:cs typeface="Bligh" panose="020B0604020203020204" pitchFamily="34" charset="0"/>
            </a:endParaRPr>
          </a:p>
          <a:p>
            <a:pPr marL="285750" indent="-285750">
              <a:buFontTx/>
              <a:buChar char="-"/>
            </a:pPr>
            <a:r>
              <a:rPr lang="nl-NL" b="1" dirty="0">
                <a:latin typeface="Bligh" panose="020B0604020203020204" pitchFamily="34" charset="0"/>
                <a:cs typeface="Bligh" panose="020B0604020203020204" pitchFamily="34" charset="0"/>
              </a:rPr>
              <a:t>Uitstroomprofiel</a:t>
            </a:r>
            <a:r>
              <a:rPr lang="nl-NL" dirty="0">
                <a:latin typeface="Bligh" panose="020B0604020203020204" pitchFamily="34" charset="0"/>
                <a:cs typeface="Bligh" panose="020B0604020203020204" pitchFamily="34" charset="0"/>
              </a:rPr>
              <a:t> (naar welk niveau van vervolgonderwijs wordt toegewerkt).</a:t>
            </a:r>
          </a:p>
          <a:p>
            <a:pPr marL="285750" indent="-285750">
              <a:buFontTx/>
              <a:buChar char="-"/>
            </a:pPr>
            <a:r>
              <a:rPr lang="nl-NL" b="1" dirty="0">
                <a:latin typeface="Bligh" panose="020B0604020203020204" pitchFamily="34" charset="0"/>
                <a:cs typeface="Bligh" panose="020B0604020203020204" pitchFamily="34" charset="0"/>
              </a:rPr>
              <a:t>Handelingsdeel</a:t>
            </a:r>
            <a:r>
              <a:rPr lang="nl-NL" dirty="0">
                <a:latin typeface="Bligh" panose="020B0604020203020204" pitchFamily="34" charset="0"/>
                <a:cs typeface="Bligh" panose="020B0604020203020204" pitchFamily="34" charset="0"/>
              </a:rPr>
              <a:t> (extra hulp die het kind krijgt om de doelen te bereiken). Over het handelingsdeel vindt overleg plaats met ouders (OOGO – Op Overeenstemming Gericht Overleg). Ouders moeten instemming geven op het handelingsdeel (handtekening). Er moet minimaal 1 keer per jaar gesproken worden over het OPP met ouders.</a:t>
            </a:r>
            <a:br>
              <a:rPr lang="nl-NL" sz="1200" dirty="0">
                <a:latin typeface="Bligh" panose="020B0604020203020204" pitchFamily="34" charset="0"/>
                <a:cs typeface="Bligh" panose="020B0604020203020204" pitchFamily="34" charset="0"/>
              </a:rPr>
            </a:br>
            <a:endParaRPr lang="nl-NL" sz="1200" dirty="0">
              <a:latin typeface="Bligh" panose="020B0604020203020204" pitchFamily="34" charset="0"/>
              <a:cs typeface="Bligh" panose="020B0604020203020204" pitchFamily="34" charset="0"/>
            </a:endParaRPr>
          </a:p>
        </p:txBody>
      </p:sp>
    </p:spTree>
    <p:extLst>
      <p:ext uri="{BB962C8B-B14F-4D97-AF65-F5344CB8AC3E}">
        <p14:creationId xmlns:p14="http://schemas.microsoft.com/office/powerpoint/2010/main" val="342323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a:extLst>
              <a:ext uri="{FF2B5EF4-FFF2-40B4-BE49-F238E27FC236}">
                <a16:creationId xmlns:a16="http://schemas.microsoft.com/office/drawing/2014/main" id="{319A1093-8F1A-FA47-D75B-2F76413C0C3A}"/>
              </a:ext>
            </a:extLst>
          </p:cNvPr>
          <p:cNvGrpSpPr/>
          <p:nvPr/>
        </p:nvGrpSpPr>
        <p:grpSpPr>
          <a:xfrm>
            <a:off x="0" y="-307818"/>
            <a:ext cx="12192000" cy="6858000"/>
            <a:chOff x="0" y="0"/>
            <a:chExt cx="12192000" cy="6858000"/>
          </a:xfrm>
        </p:grpSpPr>
        <p:pic>
          <p:nvPicPr>
            <p:cNvPr id="10" name="Afbeelding 9">
              <a:extLst>
                <a:ext uri="{FF2B5EF4-FFF2-40B4-BE49-F238E27FC236}">
                  <a16:creationId xmlns:a16="http://schemas.microsoft.com/office/drawing/2014/main" id="{C562E7D8-8A1F-4A5C-F623-A7BC6A4BD040}"/>
                </a:ext>
              </a:extLst>
            </p:cNvPr>
            <p:cNvPicPr>
              <a:picLocks noChangeAspect="1"/>
            </p:cNvPicPr>
            <p:nvPr/>
          </p:nvPicPr>
          <p:blipFill>
            <a:blip r:embed="rId3"/>
            <a:stretch>
              <a:fillRect/>
            </a:stretch>
          </p:blipFill>
          <p:spPr>
            <a:xfrm>
              <a:off x="0" y="0"/>
              <a:ext cx="12192000" cy="6858000"/>
            </a:xfrm>
            <a:prstGeom prst="rect">
              <a:avLst/>
            </a:prstGeom>
          </p:spPr>
        </p:pic>
        <p:pic>
          <p:nvPicPr>
            <p:cNvPr id="14" name="Afbeelding 13">
              <a:extLst>
                <a:ext uri="{FF2B5EF4-FFF2-40B4-BE49-F238E27FC236}">
                  <a16:creationId xmlns:a16="http://schemas.microsoft.com/office/drawing/2014/main" id="{F4A2A923-62B5-5FCB-1253-AA0E87B6B6C4}"/>
                </a:ext>
              </a:extLst>
            </p:cNvPr>
            <p:cNvPicPr>
              <a:picLocks noChangeAspect="1"/>
            </p:cNvPicPr>
            <p:nvPr/>
          </p:nvPicPr>
          <p:blipFill>
            <a:blip r:embed="rId4"/>
            <a:stretch>
              <a:fillRect/>
            </a:stretch>
          </p:blipFill>
          <p:spPr>
            <a:xfrm>
              <a:off x="242727" y="243389"/>
              <a:ext cx="2764826" cy="434752"/>
            </a:xfrm>
            <a:prstGeom prst="rect">
              <a:avLst/>
            </a:prstGeom>
          </p:spPr>
        </p:pic>
      </p:grpSp>
      <p:sp>
        <p:nvSpPr>
          <p:cNvPr id="6" name="Tekstvak 5">
            <a:extLst>
              <a:ext uri="{FF2B5EF4-FFF2-40B4-BE49-F238E27FC236}">
                <a16:creationId xmlns:a16="http://schemas.microsoft.com/office/drawing/2014/main" id="{94B3A92A-C5CC-218A-53C1-0DACDEE54D51}"/>
              </a:ext>
            </a:extLst>
          </p:cNvPr>
          <p:cNvSpPr txBox="1"/>
          <p:nvPr/>
        </p:nvSpPr>
        <p:spPr>
          <a:xfrm rot="10800000" flipV="1">
            <a:off x="1004936" y="1598722"/>
            <a:ext cx="8897750" cy="2954655"/>
          </a:xfrm>
          <a:prstGeom prst="rect">
            <a:avLst/>
          </a:prstGeom>
          <a:noFill/>
        </p:spPr>
        <p:txBody>
          <a:bodyPr wrap="square" lIns="0" tIns="0" rIns="0" bIns="0" rtlCol="0">
            <a:spAutoFit/>
          </a:bodyPr>
          <a:lstStyle/>
          <a:p>
            <a:r>
              <a:rPr lang="nl-NL" sz="3200" b="1" dirty="0">
                <a:effectLst/>
                <a:latin typeface="Bligh" panose="020B0604020203020204" pitchFamily="34" charset="0"/>
                <a:ea typeface="MS Mincho" panose="02020609040205080304" pitchFamily="49" charset="-128"/>
                <a:cs typeface="Bligh" panose="020B0604020203020204" pitchFamily="34" charset="0"/>
              </a:rPr>
              <a:t>Wat </a:t>
            </a:r>
            <a:r>
              <a:rPr lang="nl-NL" sz="3200" b="1" dirty="0">
                <a:latin typeface="Bligh" panose="020B0604020203020204" pitchFamily="34" charset="0"/>
                <a:ea typeface="MS Mincho" panose="02020609040205080304" pitchFamily="49" charset="-128"/>
                <a:cs typeface="Bligh" panose="020B0604020203020204" pitchFamily="34" charset="0"/>
              </a:rPr>
              <a:t>kunnen</a:t>
            </a:r>
            <a:r>
              <a:rPr lang="nl-NL" sz="3200" b="1" dirty="0">
                <a:effectLst/>
                <a:latin typeface="Bligh" panose="020B0604020203020204" pitchFamily="34" charset="0"/>
                <a:ea typeface="MS Mincho" panose="02020609040205080304" pitchFamily="49" charset="-128"/>
                <a:cs typeface="Bligh" panose="020B0604020203020204" pitchFamily="34" charset="0"/>
              </a:rPr>
              <a:t> de vervolgstappen zijn als het binnen school echt niet meer lukt?</a:t>
            </a:r>
          </a:p>
          <a:p>
            <a:r>
              <a:rPr lang="nl-NL" sz="3200" b="1" dirty="0">
                <a:latin typeface="Bligh" panose="020B0604020203020204" pitchFamily="34" charset="0"/>
                <a:ea typeface="MS Mincho" panose="02020609040205080304" pitchFamily="49" charset="-128"/>
                <a:cs typeface="Bligh" panose="020B0604020203020204" pitchFamily="34" charset="0"/>
              </a:rPr>
              <a:t>Handelingsverlegen?</a:t>
            </a:r>
            <a:endParaRPr lang="nl-NL" sz="3200" b="1" dirty="0">
              <a:effectLst/>
              <a:latin typeface="Bligh" panose="020B0604020203020204" pitchFamily="34" charset="0"/>
              <a:ea typeface="MS Mincho" panose="02020609040205080304" pitchFamily="49" charset="-128"/>
              <a:cs typeface="Bligh" panose="020B0604020203020204" pitchFamily="34" charset="0"/>
            </a:endParaRPr>
          </a:p>
          <a:p>
            <a:endParaRPr lang="nl-NL" sz="3200" b="1" dirty="0">
              <a:latin typeface="Bligh" panose="020B0604020203020204" pitchFamily="34" charset="0"/>
              <a:ea typeface="MS Mincho" panose="02020609040205080304" pitchFamily="49" charset="-128"/>
              <a:cs typeface="Bligh" panose="020B0604020203020204" pitchFamily="34" charset="0"/>
            </a:endParaRPr>
          </a:p>
          <a:p>
            <a:r>
              <a:rPr lang="nl-NL" sz="3200" b="1" dirty="0">
                <a:effectLst/>
                <a:latin typeface="Bligh" panose="020B0604020203020204" pitchFamily="34" charset="0"/>
                <a:ea typeface="MS Mincho" panose="02020609040205080304" pitchFamily="49" charset="-128"/>
                <a:cs typeface="Bligh" panose="020B0604020203020204" pitchFamily="34" charset="0"/>
              </a:rPr>
              <a:t>Wat is daarbij belangrijk in het belang van het kind?</a:t>
            </a:r>
          </a:p>
        </p:txBody>
      </p:sp>
      <p:pic>
        <p:nvPicPr>
          <p:cNvPr id="16" name="Graphic 15">
            <a:extLst>
              <a:ext uri="{FF2B5EF4-FFF2-40B4-BE49-F238E27FC236}">
                <a16:creationId xmlns:a16="http://schemas.microsoft.com/office/drawing/2014/main" id="{FE5DAA9C-0BE2-B431-0994-646ECDBDB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19330">
            <a:off x="607954" y="1078529"/>
            <a:ext cx="481637" cy="599934"/>
          </a:xfrm>
          <a:prstGeom prst="rect">
            <a:avLst/>
          </a:prstGeom>
        </p:spPr>
      </p:pic>
      <p:pic>
        <p:nvPicPr>
          <p:cNvPr id="18" name="Graphic 17">
            <a:extLst>
              <a:ext uri="{FF2B5EF4-FFF2-40B4-BE49-F238E27FC236}">
                <a16:creationId xmlns:a16="http://schemas.microsoft.com/office/drawing/2014/main" id="{514219DC-EDDD-A71F-F5FD-0FD1AA136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2549" y="-92128"/>
            <a:ext cx="887227" cy="887227"/>
          </a:xfrm>
          <a:prstGeom prst="rect">
            <a:avLst/>
          </a:prstGeom>
        </p:spPr>
      </p:pic>
      <p:pic>
        <p:nvPicPr>
          <p:cNvPr id="20" name="Graphic 19">
            <a:extLst>
              <a:ext uri="{FF2B5EF4-FFF2-40B4-BE49-F238E27FC236}">
                <a16:creationId xmlns:a16="http://schemas.microsoft.com/office/drawing/2014/main" id="{34E677FD-ACB2-F896-2672-61A061E821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2686" y="460765"/>
            <a:ext cx="1720158" cy="1720158"/>
          </a:xfrm>
          <a:prstGeom prst="rect">
            <a:avLst/>
          </a:prstGeom>
        </p:spPr>
      </p:pic>
    </p:spTree>
    <p:extLst>
      <p:ext uri="{BB962C8B-B14F-4D97-AF65-F5344CB8AC3E}">
        <p14:creationId xmlns:p14="http://schemas.microsoft.com/office/powerpoint/2010/main" val="7399279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f101f0-ed03-4c70-ba47-aac56465f945">
      <Terms xmlns="http://schemas.microsoft.com/office/infopath/2007/PartnerControls"/>
    </lcf76f155ced4ddcb4097134ff3c332f>
    <TaxCatchAll xmlns="aa35f67a-7b0e-49fa-b065-d9901838da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B01DC22FEBB64EADA4BA6447CBA215" ma:contentTypeVersion="15" ma:contentTypeDescription="Een nieuw document maken." ma:contentTypeScope="" ma:versionID="0e60ed276657d71a5f8762d08e1cf998">
  <xsd:schema xmlns:xsd="http://www.w3.org/2001/XMLSchema" xmlns:xs="http://www.w3.org/2001/XMLSchema" xmlns:p="http://schemas.microsoft.com/office/2006/metadata/properties" xmlns:ns2="7af101f0-ed03-4c70-ba47-aac56465f945" xmlns:ns3="aa35f67a-7b0e-49fa-b065-d9901838daaf" targetNamespace="http://schemas.microsoft.com/office/2006/metadata/properties" ma:root="true" ma:fieldsID="3aefbca104e7a710b0f7e5082ec22642" ns2:_="" ns3:_="">
    <xsd:import namespace="7af101f0-ed03-4c70-ba47-aac56465f945"/>
    <xsd:import namespace="aa35f67a-7b0e-49fa-b065-d9901838da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101f0-ed03-4c70-ba47-aac56465f9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90363fa-3247-4b0c-b297-4d2089c755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35f67a-7b0e-49fa-b065-d9901838daaf"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6cca702-8862-47b9-a968-f8a1b9ee38d4}" ma:internalName="TaxCatchAll" ma:showField="CatchAllData" ma:web="aa35f67a-7b0e-49fa-b065-d9901838d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98C63-9508-4393-9DB6-3A90BC18F126}">
  <ds:schemaRefs>
    <ds:schemaRef ds:uri="http://schemas.microsoft.com/sharepoint/v3/contenttype/forms"/>
  </ds:schemaRefs>
</ds:datastoreItem>
</file>

<file path=customXml/itemProps2.xml><?xml version="1.0" encoding="utf-8"?>
<ds:datastoreItem xmlns:ds="http://schemas.openxmlformats.org/officeDocument/2006/customXml" ds:itemID="{18271CFF-6259-4D76-A754-11C62C117C5E}">
  <ds:schemaRefs>
    <ds:schemaRef ds:uri="7af101f0-ed03-4c70-ba47-aac56465f945"/>
    <ds:schemaRef ds:uri="aa35f67a-7b0e-49fa-b065-d9901838da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1A8382-C435-48F3-84AD-CDA9F910B689}">
  <ds:schemaRefs>
    <ds:schemaRef ds:uri="7af101f0-ed03-4c70-ba47-aac56465f945"/>
    <ds:schemaRef ds:uri="aa35f67a-7b0e-49fa-b065-d9901838da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774</TotalTime>
  <Words>2342</Words>
  <Application>Microsoft Office PowerPoint</Application>
  <PresentationFormat>Breedbeeld</PresentationFormat>
  <Paragraphs>248</Paragraphs>
  <Slides>32</Slides>
  <Notes>32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32</vt:i4>
      </vt:variant>
    </vt:vector>
  </HeadingPairs>
  <TitlesOfParts>
    <vt:vector size="40" baseType="lpstr">
      <vt:lpstr>Arial</vt:lpstr>
      <vt:lpstr>Bligh</vt:lpstr>
      <vt:lpstr>Bligh Light</vt:lpstr>
      <vt:lpstr>Calibri</vt:lpstr>
      <vt:lpstr>Calibri Light</vt:lpstr>
      <vt:lpstr>Neue Haas Grotesk Text Pro</vt:lpstr>
      <vt:lpstr>Segoe UI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Evi van Galen</dc:creator>
  <cp:lastModifiedBy>Rian Kuepers</cp:lastModifiedBy>
  <cp:revision>11</cp:revision>
  <dcterms:created xsi:type="dcterms:W3CDTF">2022-09-05T19:36:05Z</dcterms:created>
  <dcterms:modified xsi:type="dcterms:W3CDTF">2023-02-06T09:29:33Z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0x01010045B01DC22FEBB64EADA4BA6447CBA215</vt:lpwstr>
  </property>
  <property fmtid="{D5CDD505-2E9C-101B-9397-08002B2CF9AE}" pid="3" name="MediaServiceImageTags">
    <vt:lpwstr/>
  </property>
  <property fmtid="{D5CDD505-2E9C-101B-9397-08002B2CF9AE}" pid="4" name="Order">
    <vt:r8>16811000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